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689" r:id="rId6"/>
  </p:sldMasterIdLst>
  <p:notesMasterIdLst>
    <p:notesMasterId r:id="rId33"/>
  </p:notesMasterIdLst>
  <p:handoutMasterIdLst>
    <p:handoutMasterId r:id="rId34"/>
  </p:handoutMasterIdLst>
  <p:sldIdLst>
    <p:sldId id="332" r:id="rId7"/>
    <p:sldId id="342" r:id="rId8"/>
    <p:sldId id="375" r:id="rId9"/>
    <p:sldId id="370" r:id="rId10"/>
    <p:sldId id="371" r:id="rId11"/>
    <p:sldId id="372" r:id="rId12"/>
    <p:sldId id="373" r:id="rId13"/>
    <p:sldId id="376" r:id="rId14"/>
    <p:sldId id="341" r:id="rId15"/>
    <p:sldId id="343" r:id="rId16"/>
    <p:sldId id="347" r:id="rId17"/>
    <p:sldId id="348" r:id="rId18"/>
    <p:sldId id="349" r:id="rId19"/>
    <p:sldId id="344" r:id="rId20"/>
    <p:sldId id="377" r:id="rId21"/>
    <p:sldId id="350" r:id="rId22"/>
    <p:sldId id="380" r:id="rId23"/>
    <p:sldId id="379" r:id="rId24"/>
    <p:sldId id="364" r:id="rId25"/>
    <p:sldId id="357" r:id="rId26"/>
    <p:sldId id="366" r:id="rId27"/>
    <p:sldId id="363" r:id="rId28"/>
    <p:sldId id="369" r:id="rId29"/>
    <p:sldId id="358" r:id="rId30"/>
    <p:sldId id="378" r:id="rId31"/>
    <p:sldId id="35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EDEDED"/>
    <a:srgbClr val="004978"/>
    <a:srgbClr val="156082"/>
    <a:srgbClr val="0061A0"/>
    <a:srgbClr val="2D8F40"/>
    <a:srgbClr val="509C8A"/>
    <a:srgbClr val="C0E6F5"/>
    <a:srgbClr val="75787B"/>
    <a:srgbClr val="97C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AAD91-26A4-4C2B-AF81-A31D587E5A08}" v="1898" dt="2025-11-12T21:04:35.915"/>
    <p1510:client id="{4CF58A3B-E2E8-4117-AE89-0435FF80E521}" v="1" dt="2025-11-12T21:24:43.051"/>
    <p1510:client id="{680C9B2E-B890-49EB-8D8C-C980F3A776EB}" v="2141" dt="2025-11-12T01:33:14.541"/>
    <p1510:client id="{F105576D-C4DD-7463-349B-9CFCED859F55}" v="1" dt="2025-11-12T15:06:50.875"/>
  </p1510:revLst>
</p1510:revInfo>
</file>

<file path=ppt/tableStyles.xml><?xml version="1.0" encoding="utf-8"?>
<a:tblStyleLst xmlns:a="http://schemas.openxmlformats.org/drawingml/2006/main" def="{28C5B1A6-7CDA-4FE8-980E-A958422A06AF}">
  <a:tblStyle styleId="{28C5B1A6-7CDA-4FE8-980E-A958422A06AF}" styleName="MetLife Next Horizon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ajor"/>
        <a:schemeClr val="tx1"/>
      </a:tcTxStyle>
      <a:tcStyle>
        <a:tcBdr/>
      </a:tcStyle>
    </a:lastCol>
    <a:firstCol>
      <a:tcTxStyle b="on">
        <a:fontRef idx="major"/>
        <a:schemeClr val="tx1"/>
      </a:tcTxStyle>
      <a:tcStyle>
        <a:tcBdr/>
      </a:tcStyle>
    </a:firstCol>
    <a:lastRow>
      <a:tcTxStyle b="on">
        <a:fontRef idx="major"/>
        <a:schemeClr val="tx1"/>
      </a:tcTxStyle>
      <a:tcStyle>
        <a:tcBdr>
          <a:top>
            <a:ln w="19050">
              <a:solidFill>
                <a:schemeClr val="tx1"/>
              </a:solidFill>
            </a:ln>
          </a:top>
          <a:bottom>
            <a:ln>
              <a:noFill/>
            </a:ln>
          </a:bottom>
        </a:tcBdr>
        <a:fill>
          <a:noFill/>
        </a:fill>
      </a:tcStyle>
    </a:lastRow>
    <a:firstRow>
      <a:tcTxStyle b="on">
        <a:fontRef idx="major"/>
        <a:schemeClr val="tx1"/>
      </a:tcTxStyle>
      <a:tcStyle>
        <a:tcBdr>
          <a:top>
            <a:ln>
              <a:noFill/>
            </a:ln>
          </a:top>
          <a:bottom>
            <a:ln w="19050">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6247" autoAdjust="0"/>
  </p:normalViewPr>
  <p:slideViewPr>
    <p:cSldViewPr snapToGrid="0">
      <p:cViewPr>
        <p:scale>
          <a:sx n="75" d="100"/>
          <a:sy n="75" d="100"/>
        </p:scale>
        <p:origin x="1158" y="858"/>
      </p:cViewPr>
      <p:guideLst/>
    </p:cSldViewPr>
  </p:slideViewPr>
  <p:outlineViewPr>
    <p:cViewPr>
      <p:scale>
        <a:sx n="33" d="100"/>
        <a:sy n="33" d="100"/>
      </p:scale>
      <p:origin x="0" y="-872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5320" y="15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defTabSz="914400" rtl="0" eaLnBrk="1" latinLnBrk="0" hangingPunct="1">
              <a:lnSpc>
                <a:spcPct val="90000"/>
              </a:lnSpc>
              <a:spcBef>
                <a:spcPct val="0"/>
              </a:spcBef>
              <a:buNone/>
              <a:defRPr lang="en-US" sz="3200" b="0" i="0" u="none" strike="noStrike" kern="1200" spc="0" baseline="0" dirty="0" smtClean="0">
                <a:solidFill>
                  <a:srgbClr val="0061A0"/>
                </a:solidFill>
                <a:latin typeface="Arial Nova Light" panose="020B0304020202020204" pitchFamily="34" charset="0"/>
                <a:ea typeface="+mj-ea"/>
                <a:cs typeface="Arial" panose="020B0604020202020204" pitchFamily="34" charset="0"/>
              </a:defRPr>
            </a:pPr>
            <a:r>
              <a:rPr lang="en-US" sz="3200" b="0" i="0" kern="1200" dirty="0">
                <a:solidFill>
                  <a:srgbClr val="0061A0"/>
                </a:solidFill>
                <a:latin typeface="Arial Nova Light" panose="020B0304020202020204" pitchFamily="34" charset="0"/>
                <a:ea typeface="+mj-ea"/>
                <a:cs typeface="Arial" panose="020B0604020202020204" pitchFamily="34" charset="0"/>
              </a:rPr>
              <a:t>Qualys vs Competitors | Estimated Cost Comparison</a:t>
            </a:r>
          </a:p>
        </c:rich>
      </c:tx>
      <c:layout>
        <c:manualLayout>
          <c:xMode val="edge"/>
          <c:yMode val="edge"/>
          <c:x val="1.5284397005602843E-2"/>
          <c:y val="0"/>
        </c:manualLayout>
      </c:layout>
      <c:overlay val="0"/>
      <c:spPr>
        <a:noFill/>
        <a:ln>
          <a:noFill/>
        </a:ln>
        <a:effectLst/>
      </c:spPr>
      <c:txPr>
        <a:bodyPr rot="0" spcFirstLastPara="1" vertOverflow="ellipsis" vert="horz" wrap="square" anchor="ctr" anchorCtr="1"/>
        <a:lstStyle/>
        <a:p>
          <a:pPr algn="l" defTabSz="914400" rtl="0" eaLnBrk="1" latinLnBrk="0" hangingPunct="1">
            <a:lnSpc>
              <a:spcPct val="90000"/>
            </a:lnSpc>
            <a:spcBef>
              <a:spcPct val="0"/>
            </a:spcBef>
            <a:buNone/>
            <a:defRPr lang="en-US" sz="3200" b="0" i="0" u="none" strike="noStrike" kern="1200" spc="0" baseline="0" dirty="0" smtClean="0">
              <a:solidFill>
                <a:srgbClr val="0061A0"/>
              </a:solidFill>
              <a:latin typeface="Arial Nova Light" panose="020B0304020202020204" pitchFamily="34" charset="0"/>
              <a:ea typeface="+mj-ea"/>
              <a:cs typeface="Arial" panose="020B0604020202020204" pitchFamily="34" charset="0"/>
            </a:defRPr>
          </a:pPr>
          <a:endParaRPr lang="en-US"/>
        </a:p>
      </c:txPr>
    </c:title>
    <c:autoTitleDeleted val="0"/>
    <c:plotArea>
      <c:layout>
        <c:manualLayout>
          <c:layoutTarget val="inner"/>
          <c:xMode val="edge"/>
          <c:yMode val="edge"/>
          <c:x val="1.7801106359502418E-2"/>
          <c:y val="7.793742930399071E-2"/>
          <c:w val="0.9134947098074262"/>
          <c:h val="0.78920249161949674"/>
        </c:manualLayout>
      </c:layout>
      <c:barChart>
        <c:barDir val="col"/>
        <c:grouping val="stacked"/>
        <c:varyColors val="0"/>
        <c:ser>
          <c:idx val="0"/>
          <c:order val="0"/>
          <c:tx>
            <c:strRef>
              <c:f>Sheet1!$B$1</c:f>
              <c:strCache>
                <c:ptCount val="1"/>
                <c:pt idx="0">
                  <c:v>1 Year</c:v>
                </c:pt>
              </c:strCache>
            </c:strRef>
          </c:tx>
          <c:spPr>
            <a:solidFill>
              <a:schemeClr val="accent2">
                <a:lumMod val="75000"/>
              </a:schemeClr>
            </a:solidFill>
            <a:ln>
              <a:noFill/>
            </a:ln>
            <a:effectLst/>
          </c:spPr>
          <c:invertIfNegative val="0"/>
          <c:dLbls>
            <c:dLbl>
              <c:idx val="1"/>
              <c:layout>
                <c:manualLayout>
                  <c:x val="2.1129325865530809E-3"/>
                  <c:y val="-3.1773652680863317E-2"/>
                </c:manualLayout>
              </c:layout>
              <c:tx>
                <c:rich>
                  <a:bodyPr rot="0" spcFirstLastPara="1" vertOverflow="ellipsis" vert="horz" wrap="square" lIns="38100" tIns="19050" rIns="38100" bIns="19050" anchor="ctr" anchorCtr="1">
                    <a:spAutoFit/>
                  </a:bodyPr>
                  <a:lstStyle/>
                  <a:p>
                    <a:pPr>
                      <a:defRPr sz="1800" b="1" i="0" u="none" strike="noStrike" kern="1200" baseline="0">
                        <a:ln w="1270">
                          <a:solidFill>
                            <a:schemeClr val="bg1"/>
                          </a:solidFill>
                        </a:ln>
                        <a:solidFill>
                          <a:srgbClr val="C00000"/>
                        </a:solidFill>
                        <a:latin typeface="+mn-lt"/>
                        <a:ea typeface="+mn-ea"/>
                        <a:cs typeface="+mn-cs"/>
                      </a:defRPr>
                    </a:pPr>
                    <a:fld id="{DF85B7BC-3D06-4EA8-84C0-081BB9B57B85}" type="VALUE">
                      <a:rPr lang="en-US" sz="1800" b="1" smtClean="0">
                        <a:ln w="1270">
                          <a:solidFill>
                            <a:schemeClr val="bg1"/>
                          </a:solidFill>
                        </a:ln>
                        <a:solidFill>
                          <a:srgbClr val="C00000"/>
                        </a:solidFill>
                      </a:rPr>
                      <a:pPr>
                        <a:defRPr sz="1800" b="1">
                          <a:ln w="1270">
                            <a:solidFill>
                              <a:schemeClr val="bg1"/>
                            </a:solidFill>
                          </a:ln>
                          <a:solidFill>
                            <a:srgbClr val="C00000"/>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ln w="1270">
                        <a:solidFill>
                          <a:schemeClr val="bg1"/>
                        </a:solidFill>
                      </a:ln>
                      <a:solidFill>
                        <a:srgbClr val="C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558-4CFC-AE05-0097BF6075F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Qualys</c:v>
                </c:pt>
                <c:pt idx="1">
                  <c:v>InsightVM</c:v>
                </c:pt>
                <c:pt idx="2">
                  <c:v>Tenable</c:v>
                </c:pt>
              </c:strCache>
            </c:strRef>
          </c:cat>
          <c:val>
            <c:numRef>
              <c:f>Sheet1!$B$2:$B$4</c:f>
              <c:numCache>
                <c:formatCode>#,##0</c:formatCode>
                <c:ptCount val="3"/>
                <c:pt idx="0">
                  <c:v>953723</c:v>
                </c:pt>
                <c:pt idx="1">
                  <c:v>939315</c:v>
                </c:pt>
                <c:pt idx="2">
                  <c:v>900000</c:v>
                </c:pt>
              </c:numCache>
            </c:numRef>
          </c:val>
          <c:extLst>
            <c:ext xmlns:c16="http://schemas.microsoft.com/office/drawing/2014/chart" uri="{C3380CC4-5D6E-409C-BE32-E72D297353CC}">
              <c16:uniqueId val="{00000000-B691-334C-97A2-D93D809D5048}"/>
            </c:ext>
          </c:extLst>
        </c:ser>
        <c:ser>
          <c:idx val="2"/>
          <c:order val="1"/>
          <c:tx>
            <c:strRef>
              <c:f>Sheet1!$D$1</c:f>
              <c:strCache>
                <c:ptCount val="1"/>
                <c:pt idx="0">
                  <c:v>1y Adusted</c:v>
                </c:pt>
              </c:strCache>
            </c:strRef>
          </c:tx>
          <c:spPr>
            <a:solidFill>
              <a:srgbClr val="004978"/>
            </a:solidFill>
            <a:ln>
              <a:noFill/>
            </a:ln>
            <a:effectLst/>
          </c:spPr>
          <c:invertIfNegative val="0"/>
          <c:dLbls>
            <c:dLbl>
              <c:idx val="1"/>
              <c:layout>
                <c:manualLayout>
                  <c:x val="-3.1531775469800993E-3"/>
                  <c:y val="2.3305142740080925E-2"/>
                </c:manualLayout>
              </c:layout>
              <c:tx>
                <c:rich>
                  <a:bodyPr/>
                  <a:lstStyle/>
                  <a:p>
                    <a:r>
                      <a:rPr lang="en-US"/>
                      <a:t>1,138,686</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558-4CFC-AE05-0097BF6075F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Qualys</c:v>
                </c:pt>
                <c:pt idx="1">
                  <c:v>InsightVM</c:v>
                </c:pt>
                <c:pt idx="2">
                  <c:v>Tenable</c:v>
                </c:pt>
              </c:strCache>
            </c:strRef>
          </c:cat>
          <c:val>
            <c:numRef>
              <c:f>Sheet1!$D$2:$D$4</c:f>
              <c:numCache>
                <c:formatCode>#,##0</c:formatCode>
                <c:ptCount val="3"/>
                <c:pt idx="1">
                  <c:v>199371</c:v>
                </c:pt>
              </c:numCache>
            </c:numRef>
          </c:val>
          <c:extLst>
            <c:ext xmlns:c16="http://schemas.microsoft.com/office/drawing/2014/chart" uri="{C3380CC4-5D6E-409C-BE32-E72D297353CC}">
              <c16:uniqueId val="{00000000-4337-429F-A4B7-80DC7C958A0B}"/>
            </c:ext>
          </c:extLst>
        </c:ser>
        <c:ser>
          <c:idx val="1"/>
          <c:order val="2"/>
          <c:tx>
            <c:strRef>
              <c:f>Sheet1!$C$1</c:f>
              <c:strCache>
                <c:ptCount val="1"/>
                <c:pt idx="0">
                  <c:v>3 Year</c:v>
                </c:pt>
              </c:strCache>
            </c:strRef>
          </c:tx>
          <c:spPr>
            <a:solidFill>
              <a:srgbClr val="2D8F4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1D34-4863-B9F6-5BD6F553D684}"/>
                </c:ext>
              </c:extLst>
            </c:dLbl>
            <c:dLbl>
              <c:idx val="1"/>
              <c:layout>
                <c:manualLayout>
                  <c:x val="-2.1129325865530809E-3"/>
                  <c:y val="5.6071151789758101E-3"/>
                </c:manualLayout>
              </c:layout>
              <c:tx>
                <c:rich>
                  <a:bodyPr rot="0" spcFirstLastPara="1" vertOverflow="ellipsis" vert="horz" wrap="square" lIns="38100" tIns="19050" rIns="38100" bIns="19050" anchor="ctr" anchorCtr="1">
                    <a:spAutoFit/>
                  </a:bodyPr>
                  <a:lstStyle/>
                  <a:p>
                    <a:pPr>
                      <a:defRPr sz="1800" b="0" i="0" u="none" strike="noStrike" kern="1200" baseline="0">
                        <a:ln w="1270">
                          <a:solidFill>
                            <a:schemeClr val="bg1"/>
                          </a:solidFill>
                        </a:ln>
                        <a:solidFill>
                          <a:srgbClr val="C00000"/>
                        </a:solidFill>
                        <a:latin typeface="+mn-lt"/>
                        <a:ea typeface="+mn-ea"/>
                        <a:cs typeface="+mn-cs"/>
                      </a:defRPr>
                    </a:pPr>
                    <a:fld id="{2D7E5F5F-1161-43C1-BF95-41CB75BF39A3}" type="VALUE">
                      <a:rPr lang="en-US" sz="1800" b="1" smtClean="0">
                        <a:ln w="1270">
                          <a:solidFill>
                            <a:schemeClr val="bg1"/>
                          </a:solidFill>
                        </a:ln>
                        <a:solidFill>
                          <a:srgbClr val="C00000"/>
                        </a:solidFill>
                      </a:rPr>
                      <a:pPr>
                        <a:defRPr sz="1800">
                          <a:ln w="1270">
                            <a:solidFill>
                              <a:schemeClr val="bg1"/>
                            </a:solidFill>
                          </a:ln>
                          <a:solidFill>
                            <a:srgbClr val="C00000"/>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ln w="1270">
                        <a:solidFill>
                          <a:schemeClr val="bg1"/>
                        </a:solidFill>
                      </a:ln>
                      <a:solidFill>
                        <a:srgbClr val="C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558-4CFC-AE05-0097BF6075FB}"/>
                </c:ext>
              </c:extLst>
            </c:dLbl>
            <c:dLbl>
              <c:idx val="2"/>
              <c:tx>
                <c:rich>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r>
                      <a:rPr lang="en-US" sz="1800" b="1" dirty="0"/>
                      <a:t>2,194,751</a:t>
                    </a:r>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6057242837595258E-2"/>
                      <c:h val="5.375810640214819E-2"/>
                    </c:manualLayout>
                  </c15:layout>
                  <c15:showDataLabelsRange val="0"/>
                </c:ext>
                <c:ext xmlns:c16="http://schemas.microsoft.com/office/drawing/2014/chart" uri="{C3380CC4-5D6E-409C-BE32-E72D297353CC}">
                  <c16:uniqueId val="{00000005-C558-4CFC-AE05-0097BF6075F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Qualys</c:v>
                </c:pt>
                <c:pt idx="1">
                  <c:v>InsightVM</c:v>
                </c:pt>
                <c:pt idx="2">
                  <c:v>Tenable</c:v>
                </c:pt>
              </c:strCache>
            </c:strRef>
          </c:cat>
          <c:val>
            <c:numRef>
              <c:f>Sheet1!$C$2:$C$4</c:f>
              <c:numCache>
                <c:formatCode>#,##0</c:formatCode>
                <c:ptCount val="3"/>
                <c:pt idx="0">
                  <c:v>2861169</c:v>
                </c:pt>
                <c:pt idx="1">
                  <c:v>2290626</c:v>
                </c:pt>
                <c:pt idx="2">
                  <c:v>2194751</c:v>
                </c:pt>
              </c:numCache>
            </c:numRef>
          </c:val>
          <c:extLst>
            <c:ext xmlns:c16="http://schemas.microsoft.com/office/drawing/2014/chart" uri="{C3380CC4-5D6E-409C-BE32-E72D297353CC}">
              <c16:uniqueId val="{00000001-B691-334C-97A2-D93D809D5048}"/>
            </c:ext>
          </c:extLst>
        </c:ser>
        <c:ser>
          <c:idx val="3"/>
          <c:order val="3"/>
          <c:tx>
            <c:strRef>
              <c:f>Sheet1!$E$1</c:f>
              <c:strCache>
                <c:ptCount val="1"/>
                <c:pt idx="0">
                  <c:v>3y Adjusted</c:v>
                </c:pt>
              </c:strCache>
            </c:strRef>
          </c:tx>
          <c:spPr>
            <a:solidFill>
              <a:srgbClr val="2D8F40"/>
            </a:solidFill>
            <a:ln>
              <a:noFill/>
            </a:ln>
            <a:effectLst/>
          </c:spPr>
          <c:invertIfNegative val="0"/>
          <c:dLbls>
            <c:dLbl>
              <c:idx val="1"/>
              <c:layout>
                <c:manualLayout>
                  <c:x val="0"/>
                  <c:y val="0.19437999287116381"/>
                </c:manualLayout>
              </c:layout>
              <c:tx>
                <c:rich>
                  <a:bodyPr/>
                  <a:lstStyle/>
                  <a:p>
                    <a:r>
                      <a:rPr lang="en-US"/>
                      <a:t>2,868,739</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558-4CFC-AE05-0097BF6075F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Qualys</c:v>
                </c:pt>
                <c:pt idx="1">
                  <c:v>InsightVM</c:v>
                </c:pt>
                <c:pt idx="2">
                  <c:v>Tenable</c:v>
                </c:pt>
              </c:strCache>
            </c:strRef>
          </c:cat>
          <c:val>
            <c:numRef>
              <c:f>Sheet1!$E$2:$E$4</c:f>
              <c:numCache>
                <c:formatCode>#,##0</c:formatCode>
                <c:ptCount val="3"/>
                <c:pt idx="1">
                  <c:v>578113</c:v>
                </c:pt>
              </c:numCache>
            </c:numRef>
          </c:val>
          <c:extLst>
            <c:ext xmlns:c16="http://schemas.microsoft.com/office/drawing/2014/chart" uri="{C3380CC4-5D6E-409C-BE32-E72D297353CC}">
              <c16:uniqueId val="{00000001-4337-429F-A4B7-80DC7C958A0B}"/>
            </c:ext>
          </c:extLst>
        </c:ser>
        <c:dLbls>
          <c:showLegendKey val="0"/>
          <c:showVal val="0"/>
          <c:showCatName val="0"/>
          <c:showSerName val="0"/>
          <c:showPercent val="0"/>
          <c:showBubbleSize val="0"/>
        </c:dLbls>
        <c:gapWidth val="120"/>
        <c:overlap val="100"/>
        <c:axId val="1675395679"/>
        <c:axId val="1675394239"/>
      </c:barChart>
      <c:catAx>
        <c:axId val="1675395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just">
              <a:defRPr sz="1197" b="0" i="0" u="none" strike="noStrike" kern="1200" baseline="0">
                <a:solidFill>
                  <a:schemeClr val="tx1">
                    <a:lumMod val="65000"/>
                    <a:lumOff val="35000"/>
                  </a:schemeClr>
                </a:solidFill>
                <a:latin typeface="+mn-lt"/>
                <a:ea typeface="+mn-ea"/>
                <a:cs typeface="+mn-cs"/>
              </a:defRPr>
            </a:pPr>
            <a:endParaRPr lang="en-US"/>
          </a:p>
        </c:txPr>
        <c:crossAx val="1675394239"/>
        <c:crosses val="autoZero"/>
        <c:auto val="1"/>
        <c:lblAlgn val="ctr"/>
        <c:lblOffset val="100"/>
        <c:noMultiLvlLbl val="0"/>
      </c:catAx>
      <c:valAx>
        <c:axId val="167539423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5395679"/>
        <c:crosses val="autoZero"/>
        <c:crossBetween val="between"/>
        <c:majorUnit val="500000"/>
      </c:valAx>
      <c:spPr>
        <a:noFill/>
        <a:ln>
          <a:noFill/>
        </a:ln>
        <a:effectLst/>
      </c:spPr>
    </c:plotArea>
    <c:legend>
      <c:legendPos val="b"/>
      <c:layout>
        <c:manualLayout>
          <c:xMode val="edge"/>
          <c:yMode val="edge"/>
          <c:x val="0.29279331102109796"/>
          <c:y val="9.5036923074206123E-2"/>
          <c:w val="0.40861811962808725"/>
          <c:h val="4.428914583179419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0.38156</cdr:x>
      <cdr:y>0.09903</cdr:y>
    </cdr:from>
    <cdr:to>
      <cdr:x>0.49412</cdr:x>
      <cdr:y>0.13732</cdr:y>
    </cdr:to>
    <cdr:sp macro="" textlink="">
      <cdr:nvSpPr>
        <cdr:cNvPr id="2" name="Rectangle 1">
          <a:extLst xmlns:a="http://schemas.openxmlformats.org/drawingml/2006/main">
            <a:ext uri="{FF2B5EF4-FFF2-40B4-BE49-F238E27FC236}">
              <a16:creationId xmlns:a16="http://schemas.microsoft.com/office/drawing/2014/main" id="{833A0A09-AB83-E138-7274-6B9C52A6CC1D}"/>
            </a:ext>
          </a:extLst>
        </cdr:cNvPr>
        <cdr:cNvSpPr/>
      </cdr:nvSpPr>
      <cdr:spPr>
        <a:xfrm xmlns:a="http://schemas.openxmlformats.org/drawingml/2006/main">
          <a:off x="4586868" y="672918"/>
          <a:ext cx="1353015" cy="26019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0">
          <a:schemeClr val="accent1"/>
        </a:lnRef>
        <a:fillRef xmlns:a="http://schemas.openxmlformats.org/drawingml/2006/main" idx="1">
          <a:schemeClr val="accent1"/>
        </a:fillRef>
        <a:effectRef xmlns:a="http://schemas.openxmlformats.org/drawingml/2006/main" idx="0">
          <a:srgbClr val="000000"/>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dr:relSizeAnchor xmlns:cdr="http://schemas.openxmlformats.org/drawingml/2006/chartDrawing">
    <cdr:from>
      <cdr:x>0.58554</cdr:x>
      <cdr:y>0.09994</cdr:y>
    </cdr:from>
    <cdr:to>
      <cdr:x>0.69809</cdr:x>
      <cdr:y>0.13824</cdr:y>
    </cdr:to>
    <cdr:sp macro="" textlink="">
      <cdr:nvSpPr>
        <cdr:cNvPr id="3" name="Rectangle 2">
          <a:extLst xmlns:a="http://schemas.openxmlformats.org/drawingml/2006/main">
            <a:ext uri="{FF2B5EF4-FFF2-40B4-BE49-F238E27FC236}">
              <a16:creationId xmlns:a16="http://schemas.microsoft.com/office/drawing/2014/main" id="{6BF6DE7B-7D0A-6A4E-4604-35B6E3D3254A}"/>
            </a:ext>
          </a:extLst>
        </cdr:cNvPr>
        <cdr:cNvSpPr/>
      </cdr:nvSpPr>
      <cdr:spPr>
        <a:xfrm xmlns:a="http://schemas.openxmlformats.org/drawingml/2006/main">
          <a:off x="7038897" y="679113"/>
          <a:ext cx="1353015" cy="26019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0">
          <a:schemeClr val="accent1"/>
        </a:lnRef>
        <a:fillRef xmlns:a="http://schemas.openxmlformats.org/drawingml/2006/main" idx="1">
          <a:schemeClr val="accent1"/>
        </a:fillRef>
        <a:effectRef xmlns:a="http://schemas.openxmlformats.org/drawingml/2006/main" idx="0">
          <a:srgbClr val="000000"/>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11/12/2025</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11/12/2025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note 3, there is considerable friction between MetLife’s existing technology stack and InsightVM implementation and use, which is a major factor in our recommendation to avoid</a:t>
            </a:r>
          </a:p>
          <a:p>
            <a:endParaRPr lang="en-US" dirty="0"/>
          </a:p>
        </p:txBody>
      </p:sp>
      <p:sp>
        <p:nvSpPr>
          <p:cNvPr id="4" name="Slide Number Placeholder 3"/>
          <p:cNvSpPr>
            <a:spLocks noGrp="1"/>
          </p:cNvSpPr>
          <p:nvPr>
            <p:ph type="sldNum" sz="quarter" idx="5"/>
          </p:nvPr>
        </p:nvSpPr>
        <p:spPr/>
        <p:txBody>
          <a:bodyPr/>
          <a:lstStyle/>
          <a:p>
            <a:fld id="{91CB8535-DC0F-AF47-A510-8461A80C06B7}" type="slidenum">
              <a:rPr lang="en-US" smtClean="0"/>
              <a:t>2</a:t>
            </a:fld>
            <a:endParaRPr lang="en-US"/>
          </a:p>
        </p:txBody>
      </p:sp>
    </p:spTree>
    <p:extLst>
      <p:ext uri="{BB962C8B-B14F-4D97-AF65-F5344CB8AC3E}">
        <p14:creationId xmlns:p14="http://schemas.microsoft.com/office/powerpoint/2010/main" val="1716897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8535-DC0F-AF47-A510-8461A80C06B7}" type="slidenum">
              <a:rPr lang="en-US" smtClean="0"/>
              <a:t>13</a:t>
            </a:fld>
            <a:endParaRPr lang="en-US"/>
          </a:p>
        </p:txBody>
      </p:sp>
    </p:spTree>
    <p:extLst>
      <p:ext uri="{BB962C8B-B14F-4D97-AF65-F5344CB8AC3E}">
        <p14:creationId xmlns:p14="http://schemas.microsoft.com/office/powerpoint/2010/main" val="316057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for 3 consecutive years of the 1-year quote rate is ~$392K more than the 3-year quote total</a:t>
            </a:r>
          </a:p>
          <a:p>
            <a:r>
              <a:rPr lang="en-US" dirty="0"/>
              <a:t>For #3, this is the estimated cost of Rapid7’s support for integration (project planning, consultation, testing/troubleshooting, etc.)</a:t>
            </a:r>
          </a:p>
        </p:txBody>
      </p:sp>
      <p:sp>
        <p:nvSpPr>
          <p:cNvPr id="4" name="Slide Number Placeholder 3"/>
          <p:cNvSpPr>
            <a:spLocks noGrp="1"/>
          </p:cNvSpPr>
          <p:nvPr>
            <p:ph type="sldNum" sz="quarter" idx="5"/>
          </p:nvPr>
        </p:nvSpPr>
        <p:spPr/>
        <p:txBody>
          <a:bodyPr/>
          <a:lstStyle/>
          <a:p>
            <a:fld id="{91CB8535-DC0F-AF47-A510-8461A80C06B7}" type="slidenum">
              <a:rPr lang="en-US" smtClean="0"/>
              <a:t>14</a:t>
            </a:fld>
            <a:endParaRPr lang="en-US"/>
          </a:p>
        </p:txBody>
      </p:sp>
    </p:spTree>
    <p:extLst>
      <p:ext uri="{BB962C8B-B14F-4D97-AF65-F5344CB8AC3E}">
        <p14:creationId xmlns:p14="http://schemas.microsoft.com/office/powerpoint/2010/main" val="216886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61EE-5F2C-4820-475C-9136D7366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660CA-5D06-AED1-9CCD-BD1AD45AC2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6B21A-488C-6036-09B6-6E43277844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15FB6C-2A84-3F28-4F4E-CE566CCD28C9}"/>
              </a:ext>
            </a:extLst>
          </p:cNvPr>
          <p:cNvSpPr>
            <a:spLocks noGrp="1"/>
          </p:cNvSpPr>
          <p:nvPr>
            <p:ph type="sldNum" sz="quarter" idx="5"/>
          </p:nvPr>
        </p:nvSpPr>
        <p:spPr/>
        <p:txBody>
          <a:bodyPr/>
          <a:lstStyle/>
          <a:p>
            <a:fld id="{91CB8535-DC0F-AF47-A510-8461A80C06B7}" type="slidenum">
              <a:rPr lang="en-US" smtClean="0"/>
              <a:t>15</a:t>
            </a:fld>
            <a:endParaRPr lang="en-US"/>
          </a:p>
        </p:txBody>
      </p:sp>
    </p:spTree>
    <p:extLst>
      <p:ext uri="{BB962C8B-B14F-4D97-AF65-F5344CB8AC3E}">
        <p14:creationId xmlns:p14="http://schemas.microsoft.com/office/powerpoint/2010/main" val="392581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mn-lt"/>
                <a:ea typeface="+mn-ea"/>
                <a:cs typeface="+mn-cs"/>
              </a:rPr>
              <a:t>For Tenable</a:t>
            </a:r>
          </a:p>
          <a:p>
            <a:pPr lvl="1"/>
            <a:r>
              <a:rPr lang="en-US" sz="1200" b="1" i="0" kern="1200" dirty="0">
                <a:solidFill>
                  <a:schemeClr val="tx1"/>
                </a:solidFill>
                <a:effectLst/>
                <a:latin typeface="+mn-lt"/>
                <a:ea typeface="+mn-ea"/>
                <a:cs typeface="+mn-cs"/>
              </a:rPr>
              <a:t>Price Reduction for Volume of 225K licenses is estimated at 900K for 1 year and 2.2M for 3 years</a:t>
            </a:r>
          </a:p>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1CB8535-DC0F-AF47-A510-8461A80C06B7}" type="slidenum">
              <a:rPr lang="en-US" smtClean="0"/>
              <a:t>16</a:t>
            </a:fld>
            <a:endParaRPr lang="en-US"/>
          </a:p>
        </p:txBody>
      </p:sp>
    </p:spTree>
    <p:extLst>
      <p:ext uri="{BB962C8B-B14F-4D97-AF65-F5344CB8AC3E}">
        <p14:creationId xmlns:p14="http://schemas.microsoft.com/office/powerpoint/2010/main" val="967887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E3D71-D418-D24A-ADAC-F5135F548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51789-4705-5563-B418-EEB93253B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9E1ED-1CDD-3BD7-E4F4-08E69AD5C5D1}"/>
              </a:ext>
            </a:extLst>
          </p:cNvPr>
          <p:cNvSpPr>
            <a:spLocks noGrp="1"/>
          </p:cNvSpPr>
          <p:nvPr>
            <p:ph type="body" idx="1"/>
          </p:nvPr>
        </p:nvSpPr>
        <p:spPr/>
        <p:txBody>
          <a:bodyPr/>
          <a:lstStyle/>
          <a:p>
            <a:r>
              <a:rPr lang="en-US" dirty="0"/>
              <a:t>~10hrs a week are spent between the teams that have to create the false positive tickets and our team that has to process them.</a:t>
            </a:r>
          </a:p>
          <a:p>
            <a:pPr lvl="1"/>
            <a:r>
              <a:rPr lang="en-US" dirty="0"/>
              <a:t>Creating tickets involves having to manually log into every single device individually, running the necessary commands to check config for respective vuln, take screenshots, put that into a word doc, create ticket in SNOW, then send to PA for review, then PA team has to process (this is what cumulatively takes ~10hrs a week) and happens basically every week or every other week.</a:t>
            </a:r>
          </a:p>
          <a:p>
            <a:pPr marL="0" indent="0">
              <a:buNone/>
            </a:pPr>
            <a:endParaRPr lang="en-US" dirty="0"/>
          </a:p>
          <a:p>
            <a:r>
              <a:rPr lang="en-US" dirty="0"/>
              <a:t>It’s worth noting that this would in no way save us money with Qualys, as we are well beyond our allotted asset count as it is. So pulling 5k off the Qualys contract wouldn’t do anything because we’re already over our limit as it is</a:t>
            </a:r>
          </a:p>
        </p:txBody>
      </p:sp>
      <p:sp>
        <p:nvSpPr>
          <p:cNvPr id="4" name="Slide Number Placeholder 3">
            <a:extLst>
              <a:ext uri="{FF2B5EF4-FFF2-40B4-BE49-F238E27FC236}">
                <a16:creationId xmlns:a16="http://schemas.microsoft.com/office/drawing/2014/main" id="{03363300-43D2-224D-42B5-E493FA7CC62E}"/>
              </a:ext>
            </a:extLst>
          </p:cNvPr>
          <p:cNvSpPr>
            <a:spLocks noGrp="1"/>
          </p:cNvSpPr>
          <p:nvPr>
            <p:ph type="sldNum" sz="quarter" idx="5"/>
          </p:nvPr>
        </p:nvSpPr>
        <p:spPr/>
        <p:txBody>
          <a:bodyPr/>
          <a:lstStyle/>
          <a:p>
            <a:fld id="{91CB8535-DC0F-AF47-A510-8461A80C06B7}" type="slidenum">
              <a:rPr lang="en-US" smtClean="0"/>
              <a:t>17</a:t>
            </a:fld>
            <a:endParaRPr lang="en-US"/>
          </a:p>
        </p:txBody>
      </p:sp>
    </p:spTree>
    <p:extLst>
      <p:ext uri="{BB962C8B-B14F-4D97-AF65-F5344CB8AC3E}">
        <p14:creationId xmlns:p14="http://schemas.microsoft.com/office/powerpoint/2010/main" val="4241742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2A12D-69D4-7F5A-3737-EE26CA97A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CA660-832B-99BD-89E5-2C98B230B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50AE6-F10F-C111-46D0-7257491D9F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882B1-4B86-FB40-8D33-F6398FA8753E}"/>
              </a:ext>
            </a:extLst>
          </p:cNvPr>
          <p:cNvSpPr>
            <a:spLocks noGrp="1"/>
          </p:cNvSpPr>
          <p:nvPr>
            <p:ph type="sldNum" sz="quarter" idx="5"/>
          </p:nvPr>
        </p:nvSpPr>
        <p:spPr/>
        <p:txBody>
          <a:bodyPr/>
          <a:lstStyle/>
          <a:p>
            <a:fld id="{91CB8535-DC0F-AF47-A510-8461A80C06B7}" type="slidenum">
              <a:rPr lang="en-US" smtClean="0"/>
              <a:t>18</a:t>
            </a:fld>
            <a:endParaRPr lang="en-US"/>
          </a:p>
        </p:txBody>
      </p:sp>
    </p:spTree>
    <p:extLst>
      <p:ext uri="{BB962C8B-B14F-4D97-AF65-F5344CB8AC3E}">
        <p14:creationId xmlns:p14="http://schemas.microsoft.com/office/powerpoint/2010/main" val="3247450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91CB8535-DC0F-AF47-A510-8461A80C06B7}" type="slidenum">
              <a:rPr lang="en-US" smtClean="0"/>
              <a:t>19</a:t>
            </a:fld>
            <a:endParaRPr lang="en-US"/>
          </a:p>
        </p:txBody>
      </p:sp>
    </p:spTree>
    <p:extLst>
      <p:ext uri="{BB962C8B-B14F-4D97-AF65-F5344CB8AC3E}">
        <p14:creationId xmlns:p14="http://schemas.microsoft.com/office/powerpoint/2010/main" val="1190434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13F6-7728-FFCE-F49B-A9EB75CA75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2ED8E-9AD7-5EAF-146E-A9F88D71E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68C05-9EC0-8D5A-E043-4085E398BAA3}"/>
              </a:ext>
            </a:extLst>
          </p:cNvPr>
          <p:cNvSpPr>
            <a:spLocks noGrp="1"/>
          </p:cNvSpPr>
          <p:nvPr>
            <p:ph type="body" idx="1"/>
          </p:nvPr>
        </p:nvSpPr>
        <p:spPr/>
        <p:txBody>
          <a:bodyPr/>
          <a:lstStyle/>
          <a:p>
            <a:pPr marL="0" indent="0">
              <a:buNone/>
            </a:pPr>
            <a:r>
              <a:rPr lang="en-US" dirty="0"/>
              <a:t>Referencing one Router as example, Tenable found three vulns that Qualys never even flagged for</a:t>
            </a:r>
          </a:p>
        </p:txBody>
      </p:sp>
      <p:sp>
        <p:nvSpPr>
          <p:cNvPr id="4" name="Slide Number Placeholder 3">
            <a:extLst>
              <a:ext uri="{FF2B5EF4-FFF2-40B4-BE49-F238E27FC236}">
                <a16:creationId xmlns:a16="http://schemas.microsoft.com/office/drawing/2014/main" id="{74D339D4-2FB6-D3EF-D5F0-420EE0763537}"/>
              </a:ext>
            </a:extLst>
          </p:cNvPr>
          <p:cNvSpPr>
            <a:spLocks noGrp="1"/>
          </p:cNvSpPr>
          <p:nvPr>
            <p:ph type="sldNum" sz="quarter" idx="5"/>
          </p:nvPr>
        </p:nvSpPr>
        <p:spPr/>
        <p:txBody>
          <a:bodyPr/>
          <a:lstStyle/>
          <a:p>
            <a:fld id="{91CB8535-DC0F-AF47-A510-8461A80C06B7}" type="slidenum">
              <a:rPr lang="en-US" smtClean="0"/>
              <a:t>21</a:t>
            </a:fld>
            <a:endParaRPr lang="en-US"/>
          </a:p>
        </p:txBody>
      </p:sp>
    </p:spTree>
    <p:extLst>
      <p:ext uri="{BB962C8B-B14F-4D97-AF65-F5344CB8AC3E}">
        <p14:creationId xmlns:p14="http://schemas.microsoft.com/office/powerpoint/2010/main" val="370004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authentication cred management, the reason why Qualys is superior is because you link the vault to Qualys one time and then build the auth records off that.  In Tenable you have to add the vault details each time for every auth record</a:t>
            </a:r>
          </a:p>
        </p:txBody>
      </p:sp>
      <p:sp>
        <p:nvSpPr>
          <p:cNvPr id="4" name="Slide Number Placeholder 3"/>
          <p:cNvSpPr>
            <a:spLocks noGrp="1"/>
          </p:cNvSpPr>
          <p:nvPr>
            <p:ph type="sldNum" sz="quarter" idx="5"/>
          </p:nvPr>
        </p:nvSpPr>
        <p:spPr/>
        <p:txBody>
          <a:bodyPr/>
          <a:lstStyle/>
          <a:p>
            <a:fld id="{91CB8535-DC0F-AF47-A510-8461A80C06B7}" type="slidenum">
              <a:rPr lang="en-US" smtClean="0"/>
              <a:t>24</a:t>
            </a:fld>
            <a:endParaRPr lang="en-US"/>
          </a:p>
        </p:txBody>
      </p:sp>
    </p:spTree>
    <p:extLst>
      <p:ext uri="{BB962C8B-B14F-4D97-AF65-F5344CB8AC3E}">
        <p14:creationId xmlns:p14="http://schemas.microsoft.com/office/powerpoint/2010/main" val="575464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AFB9-07F1-A7C3-98E1-034631F06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63737-75BE-15FA-AE47-D0955D0D2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D3F84-1B6F-4A83-8632-3F406D7E3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E50C9-2D20-7A84-2F65-7BB8E48DB270}"/>
              </a:ext>
            </a:extLst>
          </p:cNvPr>
          <p:cNvSpPr>
            <a:spLocks noGrp="1"/>
          </p:cNvSpPr>
          <p:nvPr>
            <p:ph type="sldNum" sz="quarter" idx="5"/>
          </p:nvPr>
        </p:nvSpPr>
        <p:spPr/>
        <p:txBody>
          <a:bodyPr/>
          <a:lstStyle/>
          <a:p>
            <a:fld id="{91CB8535-DC0F-AF47-A510-8461A80C06B7}" type="slidenum">
              <a:rPr lang="en-US" smtClean="0"/>
              <a:t>25</a:t>
            </a:fld>
            <a:endParaRPr lang="en-US"/>
          </a:p>
        </p:txBody>
      </p:sp>
    </p:spTree>
    <p:extLst>
      <p:ext uri="{BB962C8B-B14F-4D97-AF65-F5344CB8AC3E}">
        <p14:creationId xmlns:p14="http://schemas.microsoft.com/office/powerpoint/2010/main" val="133507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45E7-F741-C5BC-9B23-3C32D994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A0744-1928-B1E1-57E4-6FF3B6A39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0EE8C-FAFD-B94E-E7EC-5787BF7D63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94A31-6C1F-EC43-429B-C06064E25983}"/>
              </a:ext>
            </a:extLst>
          </p:cNvPr>
          <p:cNvSpPr>
            <a:spLocks noGrp="1"/>
          </p:cNvSpPr>
          <p:nvPr>
            <p:ph type="sldNum" sz="quarter" idx="5"/>
          </p:nvPr>
        </p:nvSpPr>
        <p:spPr/>
        <p:txBody>
          <a:bodyPr/>
          <a:lstStyle/>
          <a:p>
            <a:fld id="{91CB8535-DC0F-AF47-A510-8461A80C06B7}" type="slidenum">
              <a:rPr lang="en-US" smtClean="0"/>
              <a:t>3</a:t>
            </a:fld>
            <a:endParaRPr lang="en-US"/>
          </a:p>
        </p:txBody>
      </p:sp>
    </p:spTree>
    <p:extLst>
      <p:ext uri="{BB962C8B-B14F-4D97-AF65-F5344CB8AC3E}">
        <p14:creationId xmlns:p14="http://schemas.microsoft.com/office/powerpoint/2010/main" val="240915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015AD-A5E3-5A90-3C8D-E32FEAD0F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AB201-01C9-9690-0199-F204922B2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2E088-9AAF-2762-040E-137F615B78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69629F-422F-361B-1A6B-8843394550D8}"/>
              </a:ext>
            </a:extLst>
          </p:cNvPr>
          <p:cNvSpPr>
            <a:spLocks noGrp="1"/>
          </p:cNvSpPr>
          <p:nvPr>
            <p:ph type="sldNum" sz="quarter" idx="5"/>
          </p:nvPr>
        </p:nvSpPr>
        <p:spPr/>
        <p:txBody>
          <a:bodyPr/>
          <a:lstStyle/>
          <a:p>
            <a:fld id="{91CB8535-DC0F-AF47-A510-8461A80C06B7}" type="slidenum">
              <a:rPr lang="en-US" smtClean="0"/>
              <a:t>5</a:t>
            </a:fld>
            <a:endParaRPr lang="en-US"/>
          </a:p>
        </p:txBody>
      </p:sp>
    </p:spTree>
    <p:extLst>
      <p:ext uri="{BB962C8B-B14F-4D97-AF65-F5344CB8AC3E}">
        <p14:creationId xmlns:p14="http://schemas.microsoft.com/office/powerpoint/2010/main" val="108142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36AFE-CD8A-AC0F-0D3D-CB65F570B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D1C8A-1097-F8F7-8653-B3EEF66F6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E8026-A259-648F-BC54-B488B8E464D8}"/>
              </a:ext>
            </a:extLst>
          </p:cNvPr>
          <p:cNvSpPr>
            <a:spLocks noGrp="1"/>
          </p:cNvSpPr>
          <p:nvPr>
            <p:ph type="body" idx="1"/>
          </p:nvPr>
        </p:nvSpPr>
        <p:spPr/>
        <p:txBody>
          <a:bodyPr/>
          <a:lstStyle/>
          <a:p>
            <a:pPr lvl="1"/>
            <a:r>
              <a:rPr lang="en-US" sz="1200" b="1" i="0" kern="1200" dirty="0">
                <a:solidFill>
                  <a:schemeClr val="tx1"/>
                </a:solidFill>
                <a:effectLst/>
                <a:latin typeface="+mn-lt"/>
                <a:ea typeface="+mn-ea"/>
                <a:cs typeface="+mn-cs"/>
              </a:rPr>
              <a:t>Out of the box pricing:</a:t>
            </a:r>
            <a:endParaRPr lang="en-US" sz="1200" b="0" i="0" kern="1200" dirty="0">
              <a:solidFill>
                <a:schemeClr val="tx1"/>
              </a:solidFill>
              <a:effectLst/>
              <a:latin typeface="+mn-lt"/>
              <a:ea typeface="+mn-ea"/>
              <a:cs typeface="+mn-cs"/>
            </a:endParaRPr>
          </a:p>
          <a:p>
            <a:pPr lvl="2"/>
            <a:r>
              <a:rPr lang="en-US" sz="1200" b="0" i="0" kern="1200" dirty="0">
                <a:solidFill>
                  <a:schemeClr val="tx1"/>
                </a:solidFill>
                <a:effectLst/>
                <a:latin typeface="+mn-lt"/>
                <a:ea typeface="+mn-ea"/>
                <a:cs typeface="+mn-cs"/>
              </a:rPr>
              <a:t>5,000 licenses: $10.40 per license</a:t>
            </a:r>
          </a:p>
          <a:p>
            <a:pPr lvl="2"/>
            <a:r>
              <a:rPr lang="en-US" sz="1200" b="0" i="0" kern="1200" dirty="0">
                <a:solidFill>
                  <a:schemeClr val="tx1"/>
                </a:solidFill>
                <a:effectLst/>
                <a:latin typeface="+mn-lt"/>
                <a:ea typeface="+mn-ea"/>
                <a:cs typeface="+mn-cs"/>
              </a:rPr>
              <a:t>8,000 licenses: $8.125 per license</a:t>
            </a:r>
          </a:p>
          <a:p>
            <a:pPr lvl="1"/>
            <a:r>
              <a:rPr lang="en-US" sz="1200" b="1" i="0" kern="1200" dirty="0">
                <a:solidFill>
                  <a:schemeClr val="tx1"/>
                </a:solidFill>
                <a:effectLst/>
                <a:latin typeface="+mn-lt"/>
                <a:ea typeface="+mn-ea"/>
                <a:cs typeface="+mn-cs"/>
              </a:rPr>
              <a:t>Price Reduction for Volume of 225K licenses is estimated at 900K for 1 year and 2.2M for 3 years</a:t>
            </a:r>
          </a:p>
          <a:p>
            <a:pPr lvl="1"/>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CABC31D-1419-44A3-0919-A0B7ACA7FEE6}"/>
              </a:ext>
            </a:extLst>
          </p:cNvPr>
          <p:cNvSpPr>
            <a:spLocks noGrp="1"/>
          </p:cNvSpPr>
          <p:nvPr>
            <p:ph type="sldNum" sz="quarter" idx="5"/>
          </p:nvPr>
        </p:nvSpPr>
        <p:spPr/>
        <p:txBody>
          <a:bodyPr/>
          <a:lstStyle/>
          <a:p>
            <a:fld id="{91CB8535-DC0F-AF47-A510-8461A80C06B7}" type="slidenum">
              <a:rPr lang="en-US" smtClean="0"/>
              <a:t>7</a:t>
            </a:fld>
            <a:endParaRPr lang="en-US"/>
          </a:p>
        </p:txBody>
      </p:sp>
    </p:spTree>
    <p:extLst>
      <p:ext uri="{BB962C8B-B14F-4D97-AF65-F5344CB8AC3E}">
        <p14:creationId xmlns:p14="http://schemas.microsoft.com/office/powerpoint/2010/main" val="277678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02C9A-DDC9-9B73-B5BD-A48C62FFE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AAAB0-404D-9821-4CD4-3AE09178E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8E976-7587-8163-5EFA-581C7DF3F7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A4136A-708A-EBBF-2F6B-112A4365812F}"/>
              </a:ext>
            </a:extLst>
          </p:cNvPr>
          <p:cNvSpPr>
            <a:spLocks noGrp="1"/>
          </p:cNvSpPr>
          <p:nvPr>
            <p:ph type="sldNum" sz="quarter" idx="5"/>
          </p:nvPr>
        </p:nvSpPr>
        <p:spPr/>
        <p:txBody>
          <a:bodyPr/>
          <a:lstStyle/>
          <a:p>
            <a:fld id="{91CB8535-DC0F-AF47-A510-8461A80C06B7}" type="slidenum">
              <a:rPr lang="en-US" smtClean="0"/>
              <a:t>8</a:t>
            </a:fld>
            <a:endParaRPr lang="en-US"/>
          </a:p>
        </p:txBody>
      </p:sp>
    </p:spTree>
    <p:extLst>
      <p:ext uri="{BB962C8B-B14F-4D97-AF65-F5344CB8AC3E}">
        <p14:creationId xmlns:p14="http://schemas.microsoft.com/office/powerpoint/2010/main" val="303864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The GUI is notably smoother than Qualys’s, but lacks robustness in terms of reporting features, prioritization, and asset grouping (more on that when we discuss tagging logic)</a:t>
            </a:r>
          </a:p>
        </p:txBody>
      </p:sp>
      <p:sp>
        <p:nvSpPr>
          <p:cNvPr id="4" name="Slide Number Placeholder 3"/>
          <p:cNvSpPr>
            <a:spLocks noGrp="1"/>
          </p:cNvSpPr>
          <p:nvPr>
            <p:ph type="sldNum" sz="quarter" idx="5"/>
          </p:nvPr>
        </p:nvSpPr>
        <p:spPr/>
        <p:txBody>
          <a:bodyPr/>
          <a:lstStyle/>
          <a:p>
            <a:fld id="{91CB8535-DC0F-AF47-A510-8461A80C06B7}" type="slidenum">
              <a:rPr lang="en-US" smtClean="0"/>
              <a:t>9</a:t>
            </a:fld>
            <a:endParaRPr lang="en-US"/>
          </a:p>
        </p:txBody>
      </p:sp>
    </p:spTree>
    <p:extLst>
      <p:ext uri="{BB962C8B-B14F-4D97-AF65-F5344CB8AC3E}">
        <p14:creationId xmlns:p14="http://schemas.microsoft.com/office/powerpoint/2010/main" val="255149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lang="en-US" sz="1200" dirty="0"/>
              <a:t>On Cons, Point 4: Qualys is robust in comparison--supports </a:t>
            </a:r>
            <a:r>
              <a:rPr lang="en-US" sz="1200" b="0" i="0" kern="1200" dirty="0">
                <a:solidFill>
                  <a:schemeClr val="tx1"/>
                </a:solidFill>
                <a:effectLst/>
                <a:latin typeface="+mn-lt"/>
                <a:ea typeface="+mn-ea"/>
                <a:cs typeface="+mn-cs"/>
              </a:rPr>
              <a:t>IBM </a:t>
            </a:r>
            <a:r>
              <a:rPr lang="en-US" sz="1200" b="0" i="0" kern="1200" dirty="0" err="1">
                <a:solidFill>
                  <a:schemeClr val="tx1"/>
                </a:solidFill>
                <a:effectLst/>
                <a:latin typeface="+mn-lt"/>
                <a:ea typeface="+mn-ea"/>
                <a:cs typeface="+mn-cs"/>
              </a:rPr>
              <a:t>zSystems</a:t>
            </a:r>
            <a:r>
              <a:rPr lang="en-US" sz="1200" b="0" i="0" kern="1200" dirty="0">
                <a:solidFill>
                  <a:schemeClr val="tx1"/>
                </a:solidFill>
                <a:effectLst/>
                <a:latin typeface="+mn-lt"/>
                <a:ea typeface="+mn-ea"/>
                <a:cs typeface="+mn-cs"/>
              </a:rPr>
              <a:t>, PowerPC, SPARC, ARM64, Intel x86/x64</a:t>
            </a:r>
            <a:endParaRPr lang="en-US" dirty="0">
              <a:effectLst/>
            </a:endParaRPr>
          </a:p>
          <a:p>
            <a:pPr marL="285750" indent="-285750">
              <a:lnSpc>
                <a:spcPct val="100000"/>
              </a:lnSpc>
              <a:spcBef>
                <a:spcPts val="1200"/>
              </a:spcBef>
              <a:buSzPct val="10000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91CB8535-DC0F-AF47-A510-8461A80C06B7}" type="slidenum">
              <a:rPr lang="en-US" smtClean="0"/>
              <a:t>10</a:t>
            </a:fld>
            <a:endParaRPr lang="en-US"/>
          </a:p>
        </p:txBody>
      </p:sp>
    </p:spTree>
    <p:extLst>
      <p:ext uri="{BB962C8B-B14F-4D97-AF65-F5344CB8AC3E}">
        <p14:creationId xmlns:p14="http://schemas.microsoft.com/office/powerpoint/2010/main" val="22456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Rapid7’s cloud architecture restricts outbound connections to CyberArk</a:t>
            </a:r>
          </a:p>
          <a:p>
            <a:pPr lvl="3"/>
            <a:r>
              <a:rPr lang="en-US" sz="2000" dirty="0"/>
              <a:t>Security Consoles must be on-prem</a:t>
            </a:r>
          </a:p>
          <a:p>
            <a:pPr lvl="3"/>
            <a:r>
              <a:rPr lang="en-US" sz="2000" dirty="0"/>
              <a:t>Integration relies on AIM (CCP is not supported)</a:t>
            </a:r>
          </a:p>
          <a:p>
            <a:pPr lvl="3"/>
            <a:endParaRPr lang="en-US" dirty="0"/>
          </a:p>
          <a:p>
            <a:r>
              <a:rPr lang="en-US" dirty="0"/>
              <a:t>Each trust boundary, JV network, and in isolated environment will need its own dedicated Security Console</a:t>
            </a:r>
          </a:p>
          <a:p>
            <a:pPr lvl="3"/>
            <a:r>
              <a:rPr lang="en-US" sz="2000" dirty="0"/>
              <a:t>For 225K assets, each Security Console’s server will need:</a:t>
            </a:r>
          </a:p>
          <a:p>
            <a:pPr lvl="4"/>
            <a:r>
              <a:rPr lang="en-US" sz="2000" dirty="0"/>
              <a:t>12 Cores, 64GB RAM, and 2TB of storage*</a:t>
            </a:r>
          </a:p>
          <a:p>
            <a:pPr lvl="4"/>
            <a:endParaRPr lang="en-US" dirty="0"/>
          </a:p>
          <a:p>
            <a:r>
              <a:rPr lang="en-US" dirty="0"/>
              <a:t>For on-prem deployment, MetLife will also need to procure:</a:t>
            </a:r>
            <a:endParaRPr lang="en-US" sz="2000" dirty="0"/>
          </a:p>
          <a:p>
            <a:pPr lvl="3"/>
            <a:r>
              <a:rPr lang="en-US" sz="2000" dirty="0"/>
              <a:t>Infrastructure meeting Security Console requirements</a:t>
            </a:r>
          </a:p>
          <a:p>
            <a:pPr lvl="3"/>
            <a:r>
              <a:rPr lang="en-US" sz="2000" dirty="0"/>
              <a:t>CyberArk AIM licenses per Security Console</a:t>
            </a:r>
          </a:p>
          <a:p>
            <a:pPr lvl="3"/>
            <a:r>
              <a:rPr lang="en-US" sz="2000" dirty="0"/>
              <a:t>Additional server and VMware/vSphere licenses**</a:t>
            </a:r>
          </a:p>
          <a:p>
            <a:pPr lvl="3"/>
            <a:r>
              <a:rPr lang="en-US" sz="2000" dirty="0"/>
              <a:t>Budget for any related incremental costs</a:t>
            </a:r>
          </a:p>
        </p:txBody>
      </p:sp>
      <p:sp>
        <p:nvSpPr>
          <p:cNvPr id="4" name="Slide Number Placeholder 3"/>
          <p:cNvSpPr>
            <a:spLocks noGrp="1"/>
          </p:cNvSpPr>
          <p:nvPr>
            <p:ph type="sldNum" sz="quarter" idx="5"/>
          </p:nvPr>
        </p:nvSpPr>
        <p:spPr/>
        <p:txBody>
          <a:bodyPr/>
          <a:lstStyle/>
          <a:p>
            <a:fld id="{91CB8535-DC0F-AF47-A510-8461A80C06B7}" type="slidenum">
              <a:rPr lang="en-US" smtClean="0"/>
              <a:t>11</a:t>
            </a:fld>
            <a:endParaRPr lang="en-US"/>
          </a:p>
        </p:txBody>
      </p:sp>
    </p:spTree>
    <p:extLst>
      <p:ext uri="{BB962C8B-B14F-4D97-AF65-F5344CB8AC3E}">
        <p14:creationId xmlns:p14="http://schemas.microsoft.com/office/powerpoint/2010/main" val="252445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For Tagging, every instance where we tag via a Groovy </a:t>
            </a:r>
            <a:r>
              <a:rPr lang="en-US" dirty="0" err="1"/>
              <a:t>scriptlet</a:t>
            </a:r>
            <a:r>
              <a:rPr lang="en-US" dirty="0"/>
              <a:t> will need to be re-engineered</a:t>
            </a:r>
          </a:p>
          <a:p>
            <a:pPr marL="182880" marR="0" lvl="0" indent="-18288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For Platform User Experience, </a:t>
            </a:r>
          </a:p>
          <a:p>
            <a:pPr marL="742950" lvl="1" indent="-285750">
              <a:buFont typeface="+mj-lt"/>
              <a:buAutoNum type="arabicPeriod"/>
            </a:pPr>
            <a:r>
              <a:rPr lang="en-US" dirty="0"/>
              <a:t>Subpoint 1 – </a:t>
            </a:r>
            <a:br>
              <a:rPr lang="en-US" dirty="0"/>
            </a:br>
            <a:r>
              <a:rPr lang="en-US" dirty="0"/>
              <a:t>	Certain administration tasks need to be completed on the Console while some need to be done on the Platform</a:t>
            </a:r>
          </a:p>
          <a:p>
            <a:pPr marL="742950" lvl="1" indent="-285750">
              <a:buFont typeface="+mj-lt"/>
              <a:buAutoNum type="arabicPeriod"/>
            </a:pPr>
            <a:r>
              <a:rPr lang="en-US" dirty="0"/>
              <a:t>Subpoint 2 – </a:t>
            </a:r>
            <a:br>
              <a:rPr lang="en-US" dirty="0"/>
            </a:br>
            <a:r>
              <a:rPr lang="en-US" dirty="0"/>
              <a:t>	To assess our full footprint, we would need to sign into each Security Console separately. This means the steps we take in Qualys for threat assessments would need to be repeated in InsightVM for each Console. </a:t>
            </a:r>
            <a:br>
              <a:rPr lang="en-US" dirty="0"/>
            </a:br>
            <a:r>
              <a:rPr lang="en-US" dirty="0"/>
              <a:t>	Multiple areas to manage users (users need to be added on the cloud platform and in each individual security console)</a:t>
            </a:r>
          </a:p>
          <a:p>
            <a:pPr marL="742950" lvl="1" indent="-285750">
              <a:buFont typeface="+mj-lt"/>
              <a:buAutoNum type="arabicPeriod"/>
            </a:pPr>
            <a:r>
              <a:rPr lang="en-US" dirty="0">
                <a:effectLst/>
              </a:rPr>
              <a:t>Subpoint 3 –</a:t>
            </a:r>
            <a:br>
              <a:rPr lang="en-US" dirty="0">
                <a:effectLst/>
              </a:rPr>
            </a:br>
            <a:r>
              <a:rPr lang="en-US" dirty="0">
                <a:effectLst/>
              </a:rPr>
              <a:t>	Each security console's server will need it's own certificate, firewall rules, capacity planning, etc.</a:t>
            </a:r>
            <a:endParaRPr lang="en-US" dirty="0"/>
          </a:p>
          <a:p>
            <a:pPr marL="182880" marR="0" lvl="0" indent="-18288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1CB8535-DC0F-AF47-A510-8461A80C06B7}" type="slidenum">
              <a:rPr lang="en-US" smtClean="0"/>
              <a:t>12</a:t>
            </a:fld>
            <a:endParaRPr lang="en-US"/>
          </a:p>
        </p:txBody>
      </p:sp>
    </p:spTree>
    <p:extLst>
      <p:ext uri="{BB962C8B-B14F-4D97-AF65-F5344CB8AC3E}">
        <p14:creationId xmlns:p14="http://schemas.microsoft.com/office/powerpoint/2010/main" val="1410473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5.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and Outro Slide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87B75F-F9D0-5776-3335-21F5B0EFDCEC}"/>
              </a:ext>
            </a:extLst>
          </p:cNvPr>
          <p:cNvPicPr>
            <a:picLocks noChangeAspect="1"/>
          </p:cNvPicPr>
          <p:nvPr userDrawn="1"/>
        </p:nvPicPr>
        <p:blipFill>
          <a:blip r:embed="rId2"/>
          <a:srcRect t="755" b="755"/>
          <a:stretch/>
        </p:blipFill>
        <p:spPr>
          <a:xfrm rot="10800000">
            <a:off x="0" y="0"/>
            <a:ext cx="12192000" cy="6858000"/>
          </a:xfrm>
          <a:prstGeom prst="rect">
            <a:avLst/>
          </a:prstGeom>
        </p:spPr>
      </p:pic>
      <p:pic>
        <p:nvPicPr>
          <p:cNvPr id="15" name="Picture 14">
            <a:extLst>
              <a:ext uri="{FF2B5EF4-FFF2-40B4-BE49-F238E27FC236}">
                <a16:creationId xmlns:a16="http://schemas.microsoft.com/office/drawing/2014/main" id="{0B82B1CD-5701-07C5-09F9-7D6259EA4018}"/>
              </a:ext>
            </a:extLst>
          </p:cNvPr>
          <p:cNvPicPr>
            <a:picLocks noChangeAspect="1"/>
          </p:cNvPicPr>
          <p:nvPr userDrawn="1"/>
        </p:nvPicPr>
        <p:blipFill>
          <a:blip r:embed="rId3"/>
          <a:srcRect/>
          <a:stretch/>
        </p:blipFill>
        <p:spPr>
          <a:xfrm>
            <a:off x="935086" y="852506"/>
            <a:ext cx="2444160" cy="514560"/>
          </a:xfrm>
          <a:prstGeom prst="rect">
            <a:avLst/>
          </a:prstGeom>
        </p:spPr>
      </p:pic>
      <p:pic>
        <p:nvPicPr>
          <p:cNvPr id="4" name="Picture 3" descr="A black background with white letters&#10;&#10;Description automatically generated">
            <a:extLst>
              <a:ext uri="{FF2B5EF4-FFF2-40B4-BE49-F238E27FC236}">
                <a16:creationId xmlns:a16="http://schemas.microsoft.com/office/drawing/2014/main" id="{0F1301D1-428D-FF87-3409-8E7E07BFC56C}"/>
              </a:ext>
            </a:extLst>
          </p:cNvPr>
          <p:cNvPicPr>
            <a:picLocks noChangeAspect="1"/>
          </p:cNvPicPr>
          <p:nvPr userDrawn="1"/>
        </p:nvPicPr>
        <p:blipFill>
          <a:blip r:embed="rId4"/>
          <a:stretch>
            <a:fillRect/>
          </a:stretch>
        </p:blipFill>
        <p:spPr>
          <a:xfrm>
            <a:off x="234265" y="2219573"/>
            <a:ext cx="7772400" cy="3243505"/>
          </a:xfrm>
          <a:prstGeom prst="rect">
            <a:avLst/>
          </a:prstGeom>
        </p:spPr>
      </p:pic>
      <p:sp>
        <p:nvSpPr>
          <p:cNvPr id="3" name="Text Placeholder 9">
            <a:extLst>
              <a:ext uri="{FF2B5EF4-FFF2-40B4-BE49-F238E27FC236}">
                <a16:creationId xmlns:a16="http://schemas.microsoft.com/office/drawing/2014/main" id="{EE2D4109-2D21-3406-5D0F-2977B378E5A7}"/>
              </a:ext>
            </a:extLst>
          </p:cNvPr>
          <p:cNvSpPr>
            <a:spLocks noGrp="1"/>
          </p:cNvSpPr>
          <p:nvPr>
            <p:ph type="body" sz="quarter" idx="10" hasCustomPrompt="1"/>
          </p:nvPr>
        </p:nvSpPr>
        <p:spPr>
          <a:xfrm>
            <a:off x="935086" y="5392737"/>
            <a:ext cx="7677203" cy="1096963"/>
          </a:xfrm>
        </p:spPr>
        <p:txBody>
          <a:bodyPr/>
          <a:lstStyle>
            <a:lvl1pPr marL="0" indent="0">
              <a:buFontTx/>
              <a:buNone/>
              <a:defRPr sz="1800" b="1">
                <a:solidFill>
                  <a:schemeClr val="bg1"/>
                </a:solidFill>
              </a:defRPr>
            </a:lvl1pPr>
            <a:lvl2pPr marL="228600" indent="0">
              <a:buFontTx/>
              <a:buNone/>
              <a:defRPr sz="1800" b="1">
                <a:solidFill>
                  <a:schemeClr val="bg1"/>
                </a:solidFill>
              </a:defRPr>
            </a:lvl2pPr>
            <a:lvl3pPr marL="457200" indent="0">
              <a:buFontTx/>
              <a:buNone/>
              <a:defRPr sz="1800" b="1">
                <a:solidFill>
                  <a:schemeClr val="bg1"/>
                </a:solidFill>
              </a:defRPr>
            </a:lvl3pPr>
            <a:lvl4pPr marL="685800" indent="0">
              <a:buFontTx/>
              <a:buNone/>
              <a:defRPr sz="1800" b="1">
                <a:solidFill>
                  <a:schemeClr val="bg1"/>
                </a:solidFill>
              </a:defRPr>
            </a:lvl4pPr>
            <a:lvl5pPr marL="914400" indent="0">
              <a:buFontTx/>
              <a:buNone/>
              <a:defRPr sz="1800" b="1">
                <a:solidFill>
                  <a:schemeClr val="bg1"/>
                </a:solidFill>
              </a:defRPr>
            </a:lvl5pPr>
          </a:lstStyle>
          <a:p>
            <a:pPr lvl="0"/>
            <a:r>
              <a:rPr lang="en-US" dirty="0"/>
              <a:t>Presentation title</a:t>
            </a:r>
          </a:p>
          <a:p>
            <a:pPr lvl="0"/>
            <a:r>
              <a:rPr lang="en-US" dirty="0"/>
              <a:t>Presented by</a:t>
            </a:r>
          </a:p>
        </p:txBody>
      </p:sp>
    </p:spTree>
    <p:extLst>
      <p:ext uri="{BB962C8B-B14F-4D97-AF65-F5344CB8AC3E}">
        <p14:creationId xmlns:p14="http://schemas.microsoft.com/office/powerpoint/2010/main" val="15450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8168-A007-A844-8983-2D615B38866F}"/>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3557016"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317492" y="2286000"/>
            <a:ext cx="3557016" cy="3657600"/>
          </a:xfrm>
        </p:spPr>
        <p:txBody>
          <a:bodyPr/>
          <a:lstStyle>
            <a:lvl1pPr>
              <a:defRPr lang="en-US" dirty="0">
                <a:latin typeface="+mn-lt"/>
              </a:defRPr>
            </a:lvl1pPr>
            <a:lvl2pPr>
              <a:defRPr lang="en-US" dirty="0">
                <a:latin typeface="+mn-lt"/>
              </a:defRPr>
            </a:lvl2pPr>
            <a:lvl3pPr>
              <a:defRPr lang="en-US" dirty="0">
                <a:latin typeface="+mn-lt"/>
              </a:defRPr>
            </a:lvl3pPr>
            <a:lvl4pPr>
              <a:defRPr lang="en-US" dirty="0">
                <a:latin typeface="+mn-lt"/>
              </a:defRPr>
            </a:lvl4pPr>
            <a:lvl5pPr>
              <a:defRPr lang="en-US" dirty="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177784" y="2286000"/>
            <a:ext cx="3557016"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46523C8E-1786-A932-90DF-8C9F985F79B8}"/>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8" userDrawn="1">
          <p15:clr>
            <a:srgbClr val="FBAE40"/>
          </p15:clr>
        </p15:guide>
        <p15:guide id="2" pos="2530" userDrawn="1">
          <p15:clr>
            <a:srgbClr val="FBAE40"/>
          </p15:clr>
        </p15:guide>
        <p15:guide id="3" pos="4962" userDrawn="1">
          <p15:clr>
            <a:srgbClr val="FBAE40"/>
          </p15:clr>
        </p15:guide>
        <p15:guide id="4" pos="5150" userDrawn="1">
          <p15:clr>
            <a:srgbClr val="FBAE40"/>
          </p15:clr>
        </p15:guide>
        <p15:guide id="5" orient="horz" pos="1440" userDrawn="1">
          <p15:clr>
            <a:srgbClr val="FBAE40"/>
          </p15:clr>
        </p15:guide>
        <p15:guide id="6"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9216-0B25-6141-8057-9DE2625FF89E}"/>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2587752" cy="3220720"/>
          </a:xfrm>
        </p:spPr>
        <p:txBody>
          <a:bodyPr>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53816" y="2286000"/>
            <a:ext cx="2587752" cy="3220720"/>
          </a:xfrm>
        </p:spPr>
        <p:txBody>
          <a:bodyPr>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50432" y="2286000"/>
            <a:ext cx="2587752" cy="3220720"/>
          </a:xfrm>
        </p:spPr>
        <p:txBody>
          <a:bodyPr>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47048" y="2286000"/>
            <a:ext cx="2587752" cy="3220720"/>
          </a:xfrm>
        </p:spPr>
        <p:txBody>
          <a:bodyPr>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6260FD53-CAFC-6C9A-A418-6F11032721A1}"/>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12" userDrawn="1">
          <p15:clr>
            <a:srgbClr val="FBAE40"/>
          </p15:clr>
        </p15:guide>
        <p15:guide id="2" pos="1920" userDrawn="1">
          <p15:clr>
            <a:srgbClr val="FBAE40"/>
          </p15:clr>
        </p15:guide>
        <p15:guide id="3" pos="5568" userDrawn="1">
          <p15:clr>
            <a:srgbClr val="FBAE40"/>
          </p15:clr>
        </p15:guide>
        <p15:guide id="4" pos="5760" userDrawn="1">
          <p15:clr>
            <a:srgbClr val="FBAE40"/>
          </p15:clr>
        </p15:guide>
        <p15:guide id="5" pos="3744" userDrawn="1">
          <p15:clr>
            <a:srgbClr val="FBAE40"/>
          </p15:clr>
        </p15:guide>
        <p15:guide id="6" pos="3936" userDrawn="1">
          <p15:clr>
            <a:srgbClr val="FBAE40"/>
          </p15:clr>
        </p15:guide>
        <p15:guide id="7" orient="horz" pos="1440" userDrawn="1">
          <p15:clr>
            <a:srgbClr val="FBAE40"/>
          </p15:clr>
        </p15:guide>
        <p15:guide id="8" orient="horz" pos="37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199" y="2286000"/>
            <a:ext cx="3559175"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314826" y="2286000"/>
            <a:ext cx="7419974"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8">
            <a:extLst>
              <a:ext uri="{FF2B5EF4-FFF2-40B4-BE49-F238E27FC236}">
                <a16:creationId xmlns:a16="http://schemas.microsoft.com/office/drawing/2014/main" id="{E176D041-8C67-F4EF-E14A-3ED4DDCEED76}"/>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8" userDrawn="1">
          <p15:clr>
            <a:srgbClr val="FBAE40"/>
          </p15:clr>
        </p15:guide>
        <p15:guide id="2" pos="2530" userDrawn="1">
          <p15:clr>
            <a:srgbClr val="FBAE40"/>
          </p15:clr>
        </p15:guide>
        <p15:guide id="3" orient="horz" pos="1440" userDrawn="1">
          <p15:clr>
            <a:srgbClr val="FBAE40"/>
          </p15:clr>
        </p15:guide>
        <p15:guide id="4" orient="horz" pos="374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7419975"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175625" y="2286000"/>
            <a:ext cx="3559175" cy="3657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4FB8645C-0E29-2D78-A365-A8F4572D0CDB}"/>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62" userDrawn="1">
          <p15:clr>
            <a:srgbClr val="FBAE40"/>
          </p15:clr>
        </p15:guide>
        <p15:guide id="4" pos="5150" userDrawn="1">
          <p15:clr>
            <a:srgbClr val="FBAE40"/>
          </p15:clr>
        </p15:guide>
        <p15:guide id="5" orient="horz" pos="3744" userDrawn="1">
          <p15:clr>
            <a:srgbClr val="FBAE40"/>
          </p15:clr>
        </p15:guide>
        <p15:guide id="6" orient="horz" pos="14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4" name="Text Placeholder 8">
            <a:extLst>
              <a:ext uri="{FF2B5EF4-FFF2-40B4-BE49-F238E27FC236}">
                <a16:creationId xmlns:a16="http://schemas.microsoft.com/office/drawing/2014/main" id="{B127E0B9-CF86-4222-A50C-C2ACB556E0CC}"/>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14509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40" userDrawn="1">
          <p15:clr>
            <a:srgbClr val="FBAE40"/>
          </p15:clr>
        </p15:guide>
        <p15:guide id="2" orient="horz" pos="37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44" userDrawn="1">
          <p15:clr>
            <a:srgbClr val="FBAE40"/>
          </p15:clr>
        </p15:guide>
        <p15:guide id="2" orient="horz" pos="14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26593C5-3DC0-27D0-BA2F-B018EE48D1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5943600"/>
          </a:xfrm>
          <a:prstGeom prst="rect">
            <a:avLst/>
          </a:prstGeom>
        </p:spPr>
      </p:pic>
      <p:sp>
        <p:nvSpPr>
          <p:cNvPr id="7" name="Title 1">
            <a:extLst>
              <a:ext uri="{FF2B5EF4-FFF2-40B4-BE49-F238E27FC236}">
                <a16:creationId xmlns:a16="http://schemas.microsoft.com/office/drawing/2014/main" id="{11011014-5992-1C4D-B10B-0FEF1D0210A4}"/>
              </a:ext>
            </a:extLst>
          </p:cNvPr>
          <p:cNvSpPr>
            <a:spLocks noGrp="1"/>
          </p:cNvSpPr>
          <p:nvPr>
            <p:ph type="title" hasCustomPrompt="1"/>
          </p:nvPr>
        </p:nvSpPr>
        <p:spPr bwMode="gray">
          <a:xfrm>
            <a:off x="457200" y="365759"/>
            <a:ext cx="5334000" cy="1371600"/>
          </a:xfrm>
        </p:spPr>
        <p:txBody>
          <a:bodyPr/>
          <a:lstStyle>
            <a:lvl1pPr>
              <a:defRPr>
                <a:solidFill>
                  <a:schemeClr val="bg1"/>
                </a:solidFill>
                <a:latin typeface="+mj-lt"/>
              </a:defRPr>
            </a:lvl1pPr>
          </a:lstStyle>
          <a:p>
            <a:r>
              <a:rPr lang="en-US" dirty="0"/>
              <a:t>[Slide title]</a:t>
            </a:r>
          </a:p>
        </p:txBody>
      </p:sp>
      <p:sp>
        <p:nvSpPr>
          <p:cNvPr id="6" name="Content Placeholder 2">
            <a:extLst>
              <a:ext uri="{FF2B5EF4-FFF2-40B4-BE49-F238E27FC236}">
                <a16:creationId xmlns:a16="http://schemas.microsoft.com/office/drawing/2014/main" id="{EAA973F1-9243-2542-B690-B8C0A589D9B6}"/>
              </a:ext>
            </a:extLst>
          </p:cNvPr>
          <p:cNvSpPr>
            <a:spLocks noGrp="1"/>
          </p:cNvSpPr>
          <p:nvPr>
            <p:ph sz="quarter" idx="11"/>
          </p:nvPr>
        </p:nvSpPr>
        <p:spPr bwMode="gray">
          <a:xfrm>
            <a:off x="457200" y="2285999"/>
            <a:ext cx="5334000" cy="3355848"/>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3EE7FC53-DD41-0C45-B5AA-FF46D52377D4}"/>
              </a:ext>
            </a:extLst>
          </p:cNvPr>
          <p:cNvSpPr>
            <a:spLocks noGrp="1"/>
          </p:cNvSpPr>
          <p:nvPr>
            <p:ph type="pic" sz="quarter" idx="12"/>
          </p:nvPr>
        </p:nvSpPr>
        <p:spPr>
          <a:xfrm>
            <a:off x="6096000" y="0"/>
            <a:ext cx="6096000" cy="5943600"/>
          </a:xfrm>
          <a:solidFill>
            <a:srgbClr val="75787B"/>
          </a:solidFill>
        </p:spPr>
        <p:txBody>
          <a:bodyPr anchor="ctr" anchorCtr="0"/>
          <a:lstStyle>
            <a:lvl1pPr marL="0" indent="0" algn="ctr">
              <a:spcBef>
                <a:spcPts val="0"/>
              </a:spcBef>
              <a:buNone/>
              <a:defRPr sz="1200"/>
            </a:lvl1pPr>
          </a:lstStyle>
          <a:p>
            <a:r>
              <a:rPr lang="en-US"/>
              <a:t>Click icon to add picture</a:t>
            </a:r>
          </a:p>
        </p:txBody>
      </p:sp>
      <p:sp>
        <p:nvSpPr>
          <p:cNvPr id="3" name="Text Placeholder 8">
            <a:extLst>
              <a:ext uri="{FF2B5EF4-FFF2-40B4-BE49-F238E27FC236}">
                <a16:creationId xmlns:a16="http://schemas.microsoft.com/office/drawing/2014/main" id="{F354095F-A634-F600-8B2E-3563333410D4}"/>
              </a:ext>
            </a:extLst>
          </p:cNvPr>
          <p:cNvSpPr>
            <a:spLocks noGrp="1"/>
          </p:cNvSpPr>
          <p:nvPr>
            <p:ph type="body" sz="quarter" idx="10" hasCustomPrompt="1"/>
          </p:nvPr>
        </p:nvSpPr>
        <p:spPr>
          <a:xfrm>
            <a:off x="457200" y="5199063"/>
            <a:ext cx="5334000" cy="442912"/>
          </a:xfrm>
        </p:spPr>
        <p:txBody>
          <a:bodyPr anchor="b"/>
          <a:lstStyle>
            <a:lvl1pPr marL="0" indent="0">
              <a:spcBef>
                <a:spcPts val="0"/>
              </a:spcBef>
              <a:buFontTx/>
              <a:buNone/>
              <a:defRPr sz="800">
                <a:solidFill>
                  <a:schemeClr val="bg1"/>
                </a:solidFill>
              </a:defRPr>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3428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1438" userDrawn="1">
          <p15:clr>
            <a:srgbClr val="FBAE40"/>
          </p15:clr>
        </p15:guide>
        <p15:guide id="3" orient="horz" pos="3744" userDrawn="1">
          <p15:clr>
            <a:srgbClr val="FBAE40"/>
          </p15:clr>
        </p15:guide>
        <p15:guide id="4" pos="3648" userDrawn="1">
          <p15:clr>
            <a:srgbClr val="FBAE40"/>
          </p15:clr>
        </p15:guide>
        <p15:guide id="5" orient="horz" pos="355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hoto with Horizon">
    <p:spTree>
      <p:nvGrpSpPr>
        <p:cNvPr id="1" name=""/>
        <p:cNvGrpSpPr/>
        <p:nvPr/>
      </p:nvGrpSpPr>
      <p:grpSpPr>
        <a:xfrm>
          <a:off x="0" y="0"/>
          <a:ext cx="0" cy="0"/>
          <a:chOff x="0" y="0"/>
          <a:chExt cx="0" cy="0"/>
        </a:xfrm>
      </p:grpSpPr>
      <p:pic>
        <p:nvPicPr>
          <p:cNvPr id="5" name="Picture 4" descr="A blue and green background&#10;&#10;Description automatically generated">
            <a:extLst>
              <a:ext uri="{FF2B5EF4-FFF2-40B4-BE49-F238E27FC236}">
                <a16:creationId xmlns:a16="http://schemas.microsoft.com/office/drawing/2014/main" id="{96AEA622-454B-B46C-18CD-F0F6C06D12FF}"/>
              </a:ext>
            </a:extLst>
          </p:cNvPr>
          <p:cNvPicPr>
            <a:picLocks noChangeAspect="1"/>
          </p:cNvPicPr>
          <p:nvPr userDrawn="1"/>
        </p:nvPicPr>
        <p:blipFill>
          <a:blip r:embed="rId2"/>
          <a:stretch>
            <a:fillRect/>
          </a:stretch>
        </p:blipFill>
        <p:spPr>
          <a:xfrm>
            <a:off x="0" y="0"/>
            <a:ext cx="12192000" cy="5943600"/>
          </a:xfrm>
          <a:prstGeom prst="rect">
            <a:avLst/>
          </a:prstGeom>
        </p:spPr>
      </p:pic>
      <p:sp>
        <p:nvSpPr>
          <p:cNvPr id="6" name="Content Placeholder 1">
            <a:extLst>
              <a:ext uri="{FF2B5EF4-FFF2-40B4-BE49-F238E27FC236}">
                <a16:creationId xmlns:a16="http://schemas.microsoft.com/office/drawing/2014/main" id="{EAA973F1-9243-2542-B690-B8C0A589D9B6}"/>
              </a:ext>
            </a:extLst>
          </p:cNvPr>
          <p:cNvSpPr>
            <a:spLocks noGrp="1"/>
          </p:cNvSpPr>
          <p:nvPr>
            <p:ph sz="quarter" idx="11"/>
          </p:nvPr>
        </p:nvSpPr>
        <p:spPr bwMode="gray">
          <a:xfrm>
            <a:off x="457200" y="365125"/>
            <a:ext cx="5334000" cy="26970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2">
            <a:extLst>
              <a:ext uri="{FF2B5EF4-FFF2-40B4-BE49-F238E27FC236}">
                <a16:creationId xmlns:a16="http://schemas.microsoft.com/office/drawing/2014/main" id="{3EE7FC53-DD41-0C45-B5AA-FF46D52377D4}"/>
              </a:ext>
            </a:extLst>
          </p:cNvPr>
          <p:cNvSpPr>
            <a:spLocks noGrp="1"/>
          </p:cNvSpPr>
          <p:nvPr>
            <p:ph type="pic" sz="quarter" idx="12"/>
          </p:nvPr>
        </p:nvSpPr>
        <p:spPr>
          <a:xfrm>
            <a:off x="6096000" y="0"/>
            <a:ext cx="6096000" cy="5943600"/>
          </a:xfrm>
          <a:solidFill>
            <a:srgbClr val="75787B"/>
          </a:solidFill>
        </p:spPr>
        <p:txBody>
          <a:bodyPr anchor="ctr" anchorCtr="0"/>
          <a:lstStyle>
            <a:lvl1pPr marL="0" indent="0" algn="ctr">
              <a:spcBef>
                <a:spcPts val="0"/>
              </a:spcBef>
              <a:buNone/>
              <a:defRPr sz="1200"/>
            </a:lvl1pPr>
          </a:lstStyle>
          <a:p>
            <a:r>
              <a:rPr lang="en-US"/>
              <a:t>Click icon to add picture</a:t>
            </a:r>
          </a:p>
        </p:txBody>
      </p:sp>
      <p:sp>
        <p:nvSpPr>
          <p:cNvPr id="4" name="Text Placeholder 8">
            <a:extLst>
              <a:ext uri="{FF2B5EF4-FFF2-40B4-BE49-F238E27FC236}">
                <a16:creationId xmlns:a16="http://schemas.microsoft.com/office/drawing/2014/main" id="{699A9BC0-3872-C48F-80AA-CF5712B8FC86}"/>
              </a:ext>
            </a:extLst>
          </p:cNvPr>
          <p:cNvSpPr>
            <a:spLocks noGrp="1"/>
          </p:cNvSpPr>
          <p:nvPr>
            <p:ph type="body" sz="quarter" idx="10" hasCustomPrompt="1"/>
          </p:nvPr>
        </p:nvSpPr>
        <p:spPr>
          <a:xfrm>
            <a:off x="457200" y="5199063"/>
            <a:ext cx="5334000" cy="442912"/>
          </a:xfrm>
        </p:spPr>
        <p:txBody>
          <a:bodyPr anchor="b"/>
          <a:lstStyle>
            <a:lvl1pPr marL="0" indent="0">
              <a:spcBef>
                <a:spcPts val="0"/>
              </a:spcBef>
              <a:buFontTx/>
              <a:buNone/>
              <a:defRPr sz="800">
                <a:solidFill>
                  <a:schemeClr val="bg1"/>
                </a:solidFill>
              </a:defRPr>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108645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3" orient="horz" pos="3744">
          <p15:clr>
            <a:srgbClr val="FBAE40"/>
          </p15:clr>
        </p15:guide>
        <p15:guide id="4" pos="3648">
          <p15:clr>
            <a:srgbClr val="FBAE40"/>
          </p15:clr>
        </p15:guide>
        <p15:guide id="5" orient="horz" pos="193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Purple">
    <p:bg>
      <p:bgPr>
        <a:solidFill>
          <a:srgbClr val="0090DA"/>
        </a:solidFill>
        <a:effectLst/>
      </p:bgPr>
    </p:bg>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33AD1F99-DC75-9CEC-C18C-14470660D793}"/>
              </a:ext>
            </a:extLst>
          </p:cNvPr>
          <p:cNvPicPr>
            <a:picLocks noChangeAspect="1"/>
          </p:cNvPicPr>
          <p:nvPr userDrawn="1"/>
        </p:nvPicPr>
        <p:blipFill rotWithShape="1">
          <a:blip r:embed="rId2"/>
          <a:srcRect l="1425" t="1426" b="769"/>
          <a:stretch/>
        </p:blipFill>
        <p:spPr>
          <a:xfrm>
            <a:off x="-1" y="0"/>
            <a:ext cx="12192001" cy="6857999"/>
          </a:xfrm>
          <a:prstGeom prst="rect">
            <a:avLst/>
          </a:prstGeom>
        </p:spPr>
      </p:pic>
      <p:pic>
        <p:nvPicPr>
          <p:cNvPr id="7" name="MetLife">
            <a:extLst>
              <a:ext uri="{FF2B5EF4-FFF2-40B4-BE49-F238E27FC236}">
                <a16:creationId xmlns:a16="http://schemas.microsoft.com/office/drawing/2014/main" id="{D3C4F598-00F6-BB4E-BB99-C306ED024B7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273050" y="6066154"/>
            <a:ext cx="1691640" cy="654687"/>
          </a:xfrm>
          <a:prstGeom prst="rect">
            <a:avLst/>
          </a:prstGeom>
        </p:spPr>
      </p:pic>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457200" y="374648"/>
            <a:ext cx="8380984" cy="2012292"/>
          </a:xfrm>
        </p:spPr>
        <p:txBody>
          <a:bodyPr anchor="b" anchorCtr="0"/>
          <a:lstStyle>
            <a:lvl1pPr>
              <a:defRPr sz="4800" spc="-100" baseline="0">
                <a:solidFill>
                  <a:schemeClr val="tx1"/>
                </a:solidFill>
                <a:latin typeface="+mj-lt"/>
              </a:defRPr>
            </a:lvl1pPr>
          </a:lstStyle>
          <a:p>
            <a:r>
              <a:rPr lang="en-US" dirty="0"/>
              <a:t>[Section title]</a:t>
            </a:r>
          </a:p>
        </p:txBody>
      </p:sp>
      <p:sp>
        <p:nvSpPr>
          <p:cNvPr id="8" name="Subtitle 2">
            <a:extLst>
              <a:ext uri="{FF2B5EF4-FFF2-40B4-BE49-F238E27FC236}">
                <a16:creationId xmlns:a16="http://schemas.microsoft.com/office/drawing/2014/main" id="{5C97AC5A-D82A-F342-8BB8-4C99047C2917}"/>
              </a:ext>
            </a:extLst>
          </p:cNvPr>
          <p:cNvSpPr>
            <a:spLocks noGrp="1"/>
          </p:cNvSpPr>
          <p:nvPr>
            <p:ph type="subTitle" idx="1" hasCustomPrompt="1"/>
          </p:nvPr>
        </p:nvSpPr>
        <p:spPr>
          <a:xfrm>
            <a:off x="457200" y="2423160"/>
            <a:ext cx="8380984" cy="640080"/>
          </a:xfrm>
        </p:spPr>
        <p:txBody>
          <a:bodyPr>
            <a:noAutofit/>
          </a:bodyPr>
          <a:lstStyle>
            <a:lvl1pPr marL="0" indent="0" algn="l">
              <a:spcBef>
                <a:spcPts val="0"/>
              </a:spcBef>
              <a:buNone/>
              <a:defRPr sz="3200">
                <a:latin typeface="+mn-lt"/>
              </a:defRPr>
            </a:lvl1pPr>
            <a:lvl2pPr marL="0" indent="0" algn="l">
              <a:spcBef>
                <a:spcPts val="0"/>
              </a:spcBef>
              <a:buNone/>
              <a:defRPr sz="3200">
                <a:latin typeface="+mn-lt"/>
              </a:defRPr>
            </a:lvl2pPr>
            <a:lvl3pPr marL="0" indent="0" algn="l">
              <a:spcBef>
                <a:spcPts val="0"/>
              </a:spcBef>
              <a:buNone/>
              <a:defRPr sz="3200">
                <a:latin typeface="+mn-lt"/>
              </a:defRPr>
            </a:lvl3pPr>
            <a:lvl4pPr marL="0" indent="0" algn="l">
              <a:spcBef>
                <a:spcPts val="0"/>
              </a:spcBef>
              <a:buNone/>
              <a:defRPr sz="3200">
                <a:latin typeface="+mn-lt"/>
              </a:defRPr>
            </a:lvl4pPr>
            <a:lvl5pPr marL="0" indent="0" algn="l">
              <a:spcBef>
                <a:spcPts val="0"/>
              </a:spcBef>
              <a:buNone/>
              <a:defRPr sz="3200">
                <a:latin typeface="+mn-lt"/>
              </a:defRPr>
            </a:lvl5pPr>
            <a:lvl6pPr marL="0" indent="0" algn="l">
              <a:spcBef>
                <a:spcPts val="0"/>
              </a:spcBef>
              <a:buNone/>
              <a:defRPr sz="3200">
                <a:latin typeface="+mn-lt"/>
              </a:defRPr>
            </a:lvl6pPr>
            <a:lvl7pPr marL="0" indent="0" algn="l">
              <a:spcBef>
                <a:spcPts val="0"/>
              </a:spcBef>
              <a:buNone/>
              <a:defRPr sz="3200">
                <a:latin typeface="+mn-lt"/>
              </a:defRPr>
            </a:lvl7pPr>
            <a:lvl8pPr marL="0" indent="0" algn="l">
              <a:spcBef>
                <a:spcPts val="0"/>
              </a:spcBef>
              <a:buNone/>
              <a:defRPr sz="3200">
                <a:latin typeface="+mn-lt"/>
              </a:defRPr>
            </a:lvl8pPr>
            <a:lvl9pPr marL="0" indent="0" algn="l">
              <a:spcBef>
                <a:spcPts val="0"/>
              </a:spcBef>
              <a:buNone/>
              <a:defRPr sz="3200">
                <a:latin typeface="+mn-lt"/>
              </a:defRPr>
            </a:lvl9pPr>
          </a:lstStyle>
          <a:p>
            <a:r>
              <a:rPr lang="en-US" dirty="0"/>
              <a:t>[Subtitle, if needed]</a:t>
            </a:r>
          </a:p>
        </p:txBody>
      </p:sp>
      <p:sp>
        <p:nvSpPr>
          <p:cNvPr id="12" name="Slide Number Placeholder 3">
            <a:extLst>
              <a:ext uri="{FF2B5EF4-FFF2-40B4-BE49-F238E27FC236}">
                <a16:creationId xmlns:a16="http://schemas.microsoft.com/office/drawing/2014/main" id="{C77BBFD5-D94B-1E03-9FD0-C9ECA645236B}"/>
              </a:ext>
            </a:extLst>
          </p:cNvPr>
          <p:cNvSpPr txBox="1">
            <a:spLocks/>
          </p:cNvSpPr>
          <p:nvPr userDrawn="1"/>
        </p:nvSpPr>
        <p:spPr>
          <a:xfrm>
            <a:off x="11187057" y="6284003"/>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3">
            <a:extLst>
              <a:ext uri="{FF2B5EF4-FFF2-40B4-BE49-F238E27FC236}">
                <a16:creationId xmlns:a16="http://schemas.microsoft.com/office/drawing/2014/main" id="{04E4703D-D091-E95C-B576-BCC721EC7CE5}"/>
              </a:ext>
            </a:extLst>
          </p:cNvPr>
          <p:cNvSpPr txBox="1">
            <a:spLocks/>
          </p:cNvSpPr>
          <p:nvPr userDrawn="1"/>
        </p:nvSpPr>
        <p:spPr>
          <a:xfrm>
            <a:off x="11187057" y="6284003"/>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5" name="Straight Connector 4">
            <a:extLst>
              <a:ext uri="{FF2B5EF4-FFF2-40B4-BE49-F238E27FC236}">
                <a16:creationId xmlns:a16="http://schemas.microsoft.com/office/drawing/2014/main" id="{D88CE86B-7BC8-1CE3-F6CE-53B3201452E9}"/>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6" name="Picture 5" descr="A black background with a black square&#10;&#10;Description automatically generated with medium confidence">
            <a:extLst>
              <a:ext uri="{FF2B5EF4-FFF2-40B4-BE49-F238E27FC236}">
                <a16:creationId xmlns:a16="http://schemas.microsoft.com/office/drawing/2014/main" id="{81EA375A-B3FC-1519-A61A-CC7BC0EC1EE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279846" y="6400801"/>
            <a:ext cx="1185348" cy="173172"/>
          </a:xfrm>
          <a:prstGeom prst="rect">
            <a:avLst/>
          </a:prstGeom>
        </p:spPr>
      </p:pic>
      <p:sp>
        <p:nvSpPr>
          <p:cNvPr id="11" name="Slide Number Placeholder 3">
            <a:extLst>
              <a:ext uri="{FF2B5EF4-FFF2-40B4-BE49-F238E27FC236}">
                <a16:creationId xmlns:a16="http://schemas.microsoft.com/office/drawing/2014/main" id="{2C60B324-4ED0-C78F-AFB5-2954DCFA09B0}"/>
              </a:ext>
            </a:extLst>
          </p:cNvPr>
          <p:cNvSpPr>
            <a:spLocks noGrp="1"/>
          </p:cNvSpPr>
          <p:nvPr userDrawn="1"/>
        </p:nvSpPr>
        <p:spPr>
          <a:xfrm>
            <a:off x="11420263" y="6363832"/>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391962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Yellow">
    <p:bg>
      <p:bgPr>
        <a:solidFill>
          <a:srgbClr val="0061A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6A5C0-C438-F149-C826-2C91EC126F8D}"/>
              </a:ext>
            </a:extLst>
          </p:cNvPr>
          <p:cNvPicPr>
            <a:picLocks noChangeAspect="1"/>
          </p:cNvPicPr>
          <p:nvPr userDrawn="1"/>
        </p:nvPicPr>
        <p:blipFill>
          <a:blip r:embed="rId2"/>
          <a:srcRect t="755" b="755"/>
          <a:stretch/>
        </p:blipFill>
        <p:spPr>
          <a:xfrm rot="10800000">
            <a:off x="0" y="0"/>
            <a:ext cx="12192000" cy="6858000"/>
          </a:xfrm>
          <a:prstGeom prst="rect">
            <a:avLst/>
          </a:prstGeom>
        </p:spPr>
      </p:pic>
      <p:pic>
        <p:nvPicPr>
          <p:cNvPr id="7" name="MetLife">
            <a:extLst>
              <a:ext uri="{FF2B5EF4-FFF2-40B4-BE49-F238E27FC236}">
                <a16:creationId xmlns:a16="http://schemas.microsoft.com/office/drawing/2014/main" id="{D3C4F598-00F6-BB4E-BB99-C306ED024B7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273050" y="6066154"/>
            <a:ext cx="1691640" cy="654687"/>
          </a:xfrm>
          <a:prstGeom prst="rect">
            <a:avLst/>
          </a:prstGeom>
        </p:spPr>
      </p:pic>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457200" y="374648"/>
            <a:ext cx="8380984" cy="2012292"/>
          </a:xfrm>
        </p:spPr>
        <p:txBody>
          <a:bodyPr anchor="b" anchorCtr="0"/>
          <a:lstStyle>
            <a:lvl1pPr>
              <a:defRPr sz="4800" spc="-100" baseline="0">
                <a:solidFill>
                  <a:schemeClr val="tx1"/>
                </a:solidFill>
              </a:defRPr>
            </a:lvl1pPr>
          </a:lstStyle>
          <a:p>
            <a:r>
              <a:rPr lang="en-US" dirty="0"/>
              <a:t>[Section title]</a:t>
            </a:r>
          </a:p>
        </p:txBody>
      </p:sp>
      <p:sp>
        <p:nvSpPr>
          <p:cNvPr id="8" name="Subtitle 2">
            <a:extLst>
              <a:ext uri="{FF2B5EF4-FFF2-40B4-BE49-F238E27FC236}">
                <a16:creationId xmlns:a16="http://schemas.microsoft.com/office/drawing/2014/main" id="{5C97AC5A-D82A-F342-8BB8-4C99047C2917}"/>
              </a:ext>
            </a:extLst>
          </p:cNvPr>
          <p:cNvSpPr>
            <a:spLocks noGrp="1"/>
          </p:cNvSpPr>
          <p:nvPr>
            <p:ph type="subTitle" idx="1" hasCustomPrompt="1"/>
          </p:nvPr>
        </p:nvSpPr>
        <p:spPr>
          <a:xfrm>
            <a:off x="457200" y="2423160"/>
            <a:ext cx="8380984" cy="640080"/>
          </a:xfrm>
        </p:spPr>
        <p:txBody>
          <a:bodyPr>
            <a:noAutofit/>
          </a:bodyPr>
          <a:lstStyle>
            <a:lvl1pPr marL="0" indent="0" algn="l">
              <a:spcBef>
                <a:spcPts val="0"/>
              </a:spcBef>
              <a:buNone/>
              <a:defRPr sz="3200">
                <a:latin typeface="+mn-lt"/>
              </a:defRPr>
            </a:lvl1pPr>
            <a:lvl2pPr marL="0" indent="0" algn="l">
              <a:spcBef>
                <a:spcPts val="0"/>
              </a:spcBef>
              <a:buNone/>
              <a:defRPr sz="3200">
                <a:latin typeface="+mn-lt"/>
              </a:defRPr>
            </a:lvl2pPr>
            <a:lvl3pPr marL="0" indent="0" algn="l">
              <a:spcBef>
                <a:spcPts val="0"/>
              </a:spcBef>
              <a:buNone/>
              <a:defRPr sz="3200">
                <a:latin typeface="+mn-lt"/>
              </a:defRPr>
            </a:lvl3pPr>
            <a:lvl4pPr marL="0" indent="0" algn="l">
              <a:spcBef>
                <a:spcPts val="0"/>
              </a:spcBef>
              <a:buNone/>
              <a:defRPr sz="3200">
                <a:latin typeface="+mn-lt"/>
              </a:defRPr>
            </a:lvl4pPr>
            <a:lvl5pPr marL="0" indent="0" algn="l">
              <a:spcBef>
                <a:spcPts val="0"/>
              </a:spcBef>
              <a:buNone/>
              <a:defRPr sz="3200">
                <a:latin typeface="+mn-lt"/>
              </a:defRPr>
            </a:lvl5pPr>
            <a:lvl6pPr marL="0" indent="0" algn="l">
              <a:spcBef>
                <a:spcPts val="0"/>
              </a:spcBef>
              <a:buNone/>
              <a:defRPr sz="3200">
                <a:latin typeface="+mn-lt"/>
              </a:defRPr>
            </a:lvl6pPr>
            <a:lvl7pPr marL="0" indent="0" algn="l">
              <a:spcBef>
                <a:spcPts val="0"/>
              </a:spcBef>
              <a:buNone/>
              <a:defRPr sz="3200">
                <a:latin typeface="+mn-lt"/>
              </a:defRPr>
            </a:lvl7pPr>
            <a:lvl8pPr marL="0" indent="0" algn="l">
              <a:spcBef>
                <a:spcPts val="0"/>
              </a:spcBef>
              <a:buNone/>
              <a:defRPr sz="3200">
                <a:latin typeface="+mn-lt"/>
              </a:defRPr>
            </a:lvl8pPr>
            <a:lvl9pPr marL="0" indent="0" algn="l">
              <a:spcBef>
                <a:spcPts val="0"/>
              </a:spcBef>
              <a:buNone/>
              <a:defRPr sz="3200">
                <a:latin typeface="+mn-lt"/>
              </a:defRPr>
            </a:lvl9pPr>
          </a:lstStyle>
          <a:p>
            <a:r>
              <a:rPr lang="en-US" dirty="0"/>
              <a:t>[Subtitle, if needed]</a:t>
            </a:r>
          </a:p>
        </p:txBody>
      </p:sp>
      <p:sp>
        <p:nvSpPr>
          <p:cNvPr id="9" name="Slide Number Placeholder 3">
            <a:extLst>
              <a:ext uri="{FF2B5EF4-FFF2-40B4-BE49-F238E27FC236}">
                <a16:creationId xmlns:a16="http://schemas.microsoft.com/office/drawing/2014/main" id="{33A599E6-85CC-22FE-7964-014C37D3CB9C}"/>
              </a:ext>
            </a:extLst>
          </p:cNvPr>
          <p:cNvSpPr txBox="1">
            <a:spLocks/>
          </p:cNvSpPr>
          <p:nvPr userDrawn="1"/>
        </p:nvSpPr>
        <p:spPr>
          <a:xfrm>
            <a:off x="11187057" y="6284003"/>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0" name="Straight Connector 9">
            <a:extLst>
              <a:ext uri="{FF2B5EF4-FFF2-40B4-BE49-F238E27FC236}">
                <a16:creationId xmlns:a16="http://schemas.microsoft.com/office/drawing/2014/main" id="{DA2845DA-69B4-6551-82D1-9338C8C70092}"/>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1420DECE-7A99-9FCD-969B-3F634D3CCF0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279846" y="6400801"/>
            <a:ext cx="1185348" cy="173172"/>
          </a:xfrm>
          <a:prstGeom prst="rect">
            <a:avLst/>
          </a:prstGeom>
        </p:spPr>
      </p:pic>
      <p:sp>
        <p:nvSpPr>
          <p:cNvPr id="3" name="Slide Number Placeholder 3">
            <a:extLst>
              <a:ext uri="{FF2B5EF4-FFF2-40B4-BE49-F238E27FC236}">
                <a16:creationId xmlns:a16="http://schemas.microsoft.com/office/drawing/2014/main" id="{6D176970-6879-D7C9-9876-8135C0CC1ED1}"/>
              </a:ext>
            </a:extLst>
          </p:cNvPr>
          <p:cNvSpPr>
            <a:spLocks noGrp="1"/>
          </p:cNvSpPr>
          <p:nvPr userDrawn="1"/>
        </p:nvSpPr>
        <p:spPr>
          <a:xfrm>
            <a:off x="11420263" y="6363832"/>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233202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Intro and Outro Slide">
    <p:spTree>
      <p:nvGrpSpPr>
        <p:cNvPr id="1" name=""/>
        <p:cNvGrpSpPr/>
        <p:nvPr/>
      </p:nvGrpSpPr>
      <p:grpSpPr>
        <a:xfrm>
          <a:off x="0" y="0"/>
          <a:ext cx="0" cy="0"/>
          <a:chOff x="0" y="0"/>
          <a:chExt cx="0" cy="0"/>
        </a:xfrm>
      </p:grpSpPr>
      <p:pic>
        <p:nvPicPr>
          <p:cNvPr id="6" name="Picture 5" descr="A blue and yellow background&#10;&#10;AI-generated content may be incorrect.">
            <a:extLst>
              <a:ext uri="{FF2B5EF4-FFF2-40B4-BE49-F238E27FC236}">
                <a16:creationId xmlns:a16="http://schemas.microsoft.com/office/drawing/2014/main" id="{70F45D8E-971E-0FB3-EBA3-12AD4C3FACAA}"/>
              </a:ext>
            </a:extLst>
          </p:cNvPr>
          <p:cNvPicPr>
            <a:picLocks noChangeAspect="1"/>
          </p:cNvPicPr>
          <p:nvPr userDrawn="1"/>
        </p:nvPicPr>
        <p:blipFill>
          <a:blip r:embed="rId2">
            <a:alphaModFix/>
          </a:blip>
          <a:stretch>
            <a:fillRect/>
          </a:stretch>
        </p:blipFill>
        <p:spPr>
          <a:xfrm flipH="1" flipV="1">
            <a:off x="-1" y="1785"/>
            <a:ext cx="12195175" cy="6856215"/>
          </a:xfrm>
          <a:prstGeom prst="rect">
            <a:avLst/>
          </a:prstGeom>
        </p:spPr>
      </p:pic>
      <p:pic>
        <p:nvPicPr>
          <p:cNvPr id="15" name="Picture 14">
            <a:extLst>
              <a:ext uri="{FF2B5EF4-FFF2-40B4-BE49-F238E27FC236}">
                <a16:creationId xmlns:a16="http://schemas.microsoft.com/office/drawing/2014/main" id="{0B82B1CD-5701-07C5-09F9-7D6259EA4018}"/>
              </a:ext>
            </a:extLst>
          </p:cNvPr>
          <p:cNvPicPr>
            <a:picLocks noChangeAspect="1"/>
          </p:cNvPicPr>
          <p:nvPr userDrawn="1"/>
        </p:nvPicPr>
        <p:blipFill>
          <a:blip r:embed="rId3"/>
          <a:srcRect/>
          <a:stretch/>
        </p:blipFill>
        <p:spPr>
          <a:xfrm>
            <a:off x="935086" y="1229696"/>
            <a:ext cx="2444160" cy="514560"/>
          </a:xfrm>
          <a:prstGeom prst="rect">
            <a:avLst/>
          </a:prstGeom>
        </p:spPr>
      </p:pic>
      <p:sp>
        <p:nvSpPr>
          <p:cNvPr id="17" name="Text Placeholder 16">
            <a:extLst>
              <a:ext uri="{FF2B5EF4-FFF2-40B4-BE49-F238E27FC236}">
                <a16:creationId xmlns:a16="http://schemas.microsoft.com/office/drawing/2014/main" id="{990E19EA-2A1F-AEF6-D514-113DA4356B5B}"/>
              </a:ext>
            </a:extLst>
          </p:cNvPr>
          <p:cNvSpPr>
            <a:spLocks noGrp="1"/>
          </p:cNvSpPr>
          <p:nvPr>
            <p:ph type="body" sz="quarter" idx="10" hasCustomPrompt="1"/>
          </p:nvPr>
        </p:nvSpPr>
        <p:spPr>
          <a:xfrm>
            <a:off x="935085" y="4649517"/>
            <a:ext cx="4080667" cy="595214"/>
          </a:xfrm>
        </p:spPr>
        <p:txBody>
          <a:bodyPr/>
          <a:lstStyle>
            <a:lvl1pPr marL="0" indent="0">
              <a:lnSpc>
                <a:spcPct val="100000"/>
              </a:lnSpc>
              <a:spcBef>
                <a:spcPts val="0"/>
              </a:spcBef>
              <a:buNone/>
              <a:defRPr sz="140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Presenter Name</a:t>
            </a:r>
          </a:p>
          <a:p>
            <a:pPr lvl="0"/>
            <a:r>
              <a:rPr lang="en-US" dirty="0"/>
              <a:t>Month xx, 2025</a:t>
            </a:r>
          </a:p>
        </p:txBody>
      </p:sp>
      <p:sp>
        <p:nvSpPr>
          <p:cNvPr id="19" name="Text Placeholder 18">
            <a:extLst>
              <a:ext uri="{FF2B5EF4-FFF2-40B4-BE49-F238E27FC236}">
                <a16:creationId xmlns:a16="http://schemas.microsoft.com/office/drawing/2014/main" id="{61314432-35C5-E2F0-7271-043D2DEED822}"/>
              </a:ext>
            </a:extLst>
          </p:cNvPr>
          <p:cNvSpPr>
            <a:spLocks noGrp="1"/>
          </p:cNvSpPr>
          <p:nvPr>
            <p:ph type="body" sz="quarter" idx="11" hasCustomPrompt="1"/>
          </p:nvPr>
        </p:nvSpPr>
        <p:spPr>
          <a:xfrm>
            <a:off x="935085" y="2554941"/>
            <a:ext cx="10138615" cy="1500132"/>
          </a:xfrm>
        </p:spPr>
        <p:txBody>
          <a:bodyPr anchor="b"/>
          <a:lstStyle>
            <a:lvl1pPr marL="0" indent="0">
              <a:spcBef>
                <a:spcPts val="0"/>
              </a:spcBef>
              <a:buNone/>
              <a:defRPr sz="4400" b="1">
                <a:solidFill>
                  <a:schemeClr val="bg1"/>
                </a:solidFill>
              </a:defRPr>
            </a:lvl1pPr>
            <a:lvl2pPr marL="228600" indent="0">
              <a:buNone/>
              <a:defRPr sz="4400" b="1">
                <a:solidFill>
                  <a:schemeClr val="bg1"/>
                </a:solidFill>
              </a:defRPr>
            </a:lvl2pPr>
            <a:lvl3pPr marL="457200" indent="0">
              <a:buNone/>
              <a:defRPr sz="4400" b="1">
                <a:solidFill>
                  <a:schemeClr val="bg1"/>
                </a:solidFill>
              </a:defRPr>
            </a:lvl3pPr>
            <a:lvl4pPr marL="685800" indent="0">
              <a:buNone/>
              <a:defRPr sz="4400" b="1">
                <a:solidFill>
                  <a:schemeClr val="bg1"/>
                </a:solidFill>
              </a:defRPr>
            </a:lvl4pPr>
            <a:lvl5pPr marL="914400" indent="0">
              <a:buNone/>
              <a:defRPr sz="4400" b="1">
                <a:solidFill>
                  <a:schemeClr val="bg1"/>
                </a:solidFill>
              </a:defRPr>
            </a:lvl5pPr>
          </a:lstStyle>
          <a:p>
            <a:pPr lvl="0"/>
            <a:r>
              <a:rPr lang="en-US" dirty="0"/>
              <a:t>Presenter Line</a:t>
            </a:r>
          </a:p>
        </p:txBody>
      </p:sp>
    </p:spTree>
    <p:extLst>
      <p:ext uri="{BB962C8B-B14F-4D97-AF65-F5344CB8AC3E}">
        <p14:creationId xmlns:p14="http://schemas.microsoft.com/office/powerpoint/2010/main" val="17615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Logo_1">
    <p:bg>
      <p:bgPr>
        <a:solidFill>
          <a:srgbClr val="0090DA"/>
        </a:solidFill>
        <a:effectLst/>
      </p:bgPr>
    </p:bg>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33AD1F99-DC75-9CEC-C18C-14470660D793}"/>
              </a:ext>
            </a:extLst>
          </p:cNvPr>
          <p:cNvPicPr>
            <a:picLocks noChangeAspect="1"/>
          </p:cNvPicPr>
          <p:nvPr userDrawn="1"/>
        </p:nvPicPr>
        <p:blipFill rotWithShape="1">
          <a:blip r:embed="rId2"/>
          <a:srcRect l="1627" t="1627" b="768"/>
          <a:stretch/>
        </p:blipFill>
        <p:spPr>
          <a:xfrm rot="10800000">
            <a:off x="0" y="1"/>
            <a:ext cx="12192001" cy="6857999"/>
          </a:xfrm>
          <a:prstGeom prst="rect">
            <a:avLst/>
          </a:prstGeom>
        </p:spPr>
      </p:pic>
      <p:sp>
        <p:nvSpPr>
          <p:cNvPr id="12" name="Slide Number Placeholder 3">
            <a:extLst>
              <a:ext uri="{FF2B5EF4-FFF2-40B4-BE49-F238E27FC236}">
                <a16:creationId xmlns:a16="http://schemas.microsoft.com/office/drawing/2014/main" id="{C77BBFD5-D94B-1E03-9FD0-C9ECA645236B}"/>
              </a:ext>
            </a:extLst>
          </p:cNvPr>
          <p:cNvSpPr txBox="1">
            <a:spLocks/>
          </p:cNvSpPr>
          <p:nvPr userDrawn="1"/>
        </p:nvSpPr>
        <p:spPr>
          <a:xfrm>
            <a:off x="11187057" y="6284003"/>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3" name="Straight Connector 12">
            <a:extLst>
              <a:ext uri="{FF2B5EF4-FFF2-40B4-BE49-F238E27FC236}">
                <a16:creationId xmlns:a16="http://schemas.microsoft.com/office/drawing/2014/main" id="{05D102F6-E823-592E-DC09-38E2EBC77A26}"/>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4" name="Picture 13" descr="A black background with a black square&#10;&#10;Description automatically generated with medium confidence">
            <a:extLst>
              <a:ext uri="{FF2B5EF4-FFF2-40B4-BE49-F238E27FC236}">
                <a16:creationId xmlns:a16="http://schemas.microsoft.com/office/drawing/2014/main" id="{8C7E86A6-744C-71DF-10EB-52D879058869}"/>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0279846" y="6400801"/>
            <a:ext cx="1185348" cy="173172"/>
          </a:xfrm>
          <a:prstGeom prst="rect">
            <a:avLst/>
          </a:prstGeom>
        </p:spPr>
      </p:pic>
      <p:pic>
        <p:nvPicPr>
          <p:cNvPr id="3" name="MetLife">
            <a:extLst>
              <a:ext uri="{FF2B5EF4-FFF2-40B4-BE49-F238E27FC236}">
                <a16:creationId xmlns:a16="http://schemas.microsoft.com/office/drawing/2014/main" id="{D81AC6DD-F0E5-0DFD-BF2D-3CC6C8336B8F}"/>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bwMode="black">
          <a:xfrm>
            <a:off x="3968207" y="2733672"/>
            <a:ext cx="3594237" cy="1391017"/>
          </a:xfrm>
          <a:prstGeom prst="rect">
            <a:avLst/>
          </a:prstGeom>
        </p:spPr>
      </p:pic>
      <p:sp>
        <p:nvSpPr>
          <p:cNvPr id="5" name="Slide Number Placeholder 3">
            <a:extLst>
              <a:ext uri="{FF2B5EF4-FFF2-40B4-BE49-F238E27FC236}">
                <a16:creationId xmlns:a16="http://schemas.microsoft.com/office/drawing/2014/main" id="{F8127698-125E-5EC3-AF1C-EB9B9E180DC7}"/>
              </a:ext>
            </a:extLst>
          </p:cNvPr>
          <p:cNvSpPr>
            <a:spLocks noGrp="1"/>
          </p:cNvSpPr>
          <p:nvPr userDrawn="1"/>
        </p:nvSpPr>
        <p:spPr>
          <a:xfrm>
            <a:off x="11420263" y="6363832"/>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3185719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Logo_2">
    <p:bg>
      <p:bgPr>
        <a:solidFill>
          <a:srgbClr val="0061A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6A5C0-C438-F149-C826-2C91EC126F8D}"/>
              </a:ext>
            </a:extLst>
          </p:cNvPr>
          <p:cNvPicPr>
            <a:picLocks noChangeAspect="1"/>
          </p:cNvPicPr>
          <p:nvPr userDrawn="1"/>
        </p:nvPicPr>
        <p:blipFill>
          <a:blip r:embed="rId2"/>
          <a:srcRect t="755" b="755"/>
          <a:stretch/>
        </p:blipFill>
        <p:spPr>
          <a:xfrm rot="21600000">
            <a:off x="0" y="0"/>
            <a:ext cx="12192000" cy="6858000"/>
          </a:xfrm>
          <a:prstGeom prst="rect">
            <a:avLst/>
          </a:prstGeom>
        </p:spPr>
      </p:pic>
      <p:pic>
        <p:nvPicPr>
          <p:cNvPr id="7" name="MetLife">
            <a:extLst>
              <a:ext uri="{FF2B5EF4-FFF2-40B4-BE49-F238E27FC236}">
                <a16:creationId xmlns:a16="http://schemas.microsoft.com/office/drawing/2014/main" id="{D3C4F598-00F6-BB4E-BB99-C306ED024B7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3974490" y="2733491"/>
            <a:ext cx="3594237" cy="1391017"/>
          </a:xfrm>
          <a:prstGeom prst="rect">
            <a:avLst/>
          </a:prstGeom>
        </p:spPr>
      </p:pic>
      <p:cxnSp>
        <p:nvCxnSpPr>
          <p:cNvPr id="16" name="Straight Connector 15">
            <a:extLst>
              <a:ext uri="{FF2B5EF4-FFF2-40B4-BE49-F238E27FC236}">
                <a16:creationId xmlns:a16="http://schemas.microsoft.com/office/drawing/2014/main" id="{24EB5B08-E1BE-190A-5EF4-2D40A97F0B79}"/>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7" name="Picture 16" descr="A black background with a black square&#10;&#10;Description automatically generated with medium confidence">
            <a:extLst>
              <a:ext uri="{FF2B5EF4-FFF2-40B4-BE49-F238E27FC236}">
                <a16:creationId xmlns:a16="http://schemas.microsoft.com/office/drawing/2014/main" id="{297164CB-F328-2D70-832E-4A10C7B69BC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279846" y="6400801"/>
            <a:ext cx="1185348" cy="173172"/>
          </a:xfrm>
          <a:prstGeom prst="rect">
            <a:avLst/>
          </a:prstGeom>
        </p:spPr>
      </p:pic>
      <p:sp>
        <p:nvSpPr>
          <p:cNvPr id="5" name="Slide Number Placeholder 3">
            <a:extLst>
              <a:ext uri="{FF2B5EF4-FFF2-40B4-BE49-F238E27FC236}">
                <a16:creationId xmlns:a16="http://schemas.microsoft.com/office/drawing/2014/main" id="{322CFDEE-8B2E-B44B-D462-1122BE040CB3}"/>
              </a:ext>
            </a:extLst>
          </p:cNvPr>
          <p:cNvSpPr>
            <a:spLocks noGrp="1"/>
          </p:cNvSpPr>
          <p:nvPr userDrawn="1"/>
        </p:nvSpPr>
        <p:spPr>
          <a:xfrm>
            <a:off x="11420263" y="6363832"/>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3600793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A517-9C5C-BA4C-8D57-8810904550E9}"/>
              </a:ext>
            </a:extLst>
          </p:cNvPr>
          <p:cNvSpPr>
            <a:spLocks noGrp="1"/>
          </p:cNvSpPr>
          <p:nvPr>
            <p:ph type="title" hasCustomPrompt="1"/>
          </p:nvPr>
        </p:nvSpPr>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5486400" cy="36576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2286000"/>
            <a:ext cx="5486400" cy="36576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a:xfrm>
            <a:off x="11390109" y="6284003"/>
            <a:ext cx="254147" cy="228600"/>
          </a:xfrm>
          <a:prstGeom prst="rect">
            <a:avLst/>
          </a:prstGeom>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92593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guide id="3" orient="horz" pos="3744">
          <p15:clr>
            <a:srgbClr val="FBAE40"/>
          </p15:clr>
        </p15:guide>
        <p15:guide id="4" orient="horz" pos="14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Header - Dark Blue">
    <p:bg>
      <p:bgPr>
        <a:solidFill>
          <a:srgbClr val="0061A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6A5C0-C438-F149-C826-2C91EC126F8D}"/>
              </a:ext>
            </a:extLst>
          </p:cNvPr>
          <p:cNvPicPr>
            <a:picLocks noChangeAspect="1"/>
          </p:cNvPicPr>
          <p:nvPr userDrawn="1"/>
        </p:nvPicPr>
        <p:blipFill>
          <a:blip r:embed="rId2"/>
          <a:srcRect t="755" b="755"/>
          <a:stretch/>
        </p:blipFill>
        <p:spPr>
          <a:xfrm rot="10800000">
            <a:off x="0" y="0"/>
            <a:ext cx="12192000" cy="6858000"/>
          </a:xfrm>
          <a:prstGeom prst="rect">
            <a:avLst/>
          </a:prstGeom>
        </p:spPr>
      </p:pic>
      <p:pic>
        <p:nvPicPr>
          <p:cNvPr id="7" name="MetLife">
            <a:extLst>
              <a:ext uri="{FF2B5EF4-FFF2-40B4-BE49-F238E27FC236}">
                <a16:creationId xmlns:a16="http://schemas.microsoft.com/office/drawing/2014/main" id="{D3C4F598-00F6-BB4E-BB99-C306ED024B7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273050" y="6066154"/>
            <a:ext cx="1691640" cy="654687"/>
          </a:xfrm>
          <a:prstGeom prst="rect">
            <a:avLst/>
          </a:prstGeom>
        </p:spPr>
      </p:pic>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457200" y="374648"/>
            <a:ext cx="8380984" cy="2012292"/>
          </a:xfrm>
        </p:spPr>
        <p:txBody>
          <a:bodyPr anchor="b" anchorCtr="0"/>
          <a:lstStyle>
            <a:lvl1pPr>
              <a:defRPr sz="4800" spc="-100" baseline="0">
                <a:solidFill>
                  <a:schemeClr val="tx1"/>
                </a:solidFill>
              </a:defRPr>
            </a:lvl1pPr>
          </a:lstStyle>
          <a:p>
            <a:r>
              <a:rPr lang="en-US" dirty="0"/>
              <a:t>[Section title]</a:t>
            </a:r>
          </a:p>
        </p:txBody>
      </p:sp>
      <p:sp>
        <p:nvSpPr>
          <p:cNvPr id="8" name="Subtitle 2">
            <a:extLst>
              <a:ext uri="{FF2B5EF4-FFF2-40B4-BE49-F238E27FC236}">
                <a16:creationId xmlns:a16="http://schemas.microsoft.com/office/drawing/2014/main" id="{5C97AC5A-D82A-F342-8BB8-4C99047C2917}"/>
              </a:ext>
            </a:extLst>
          </p:cNvPr>
          <p:cNvSpPr>
            <a:spLocks noGrp="1"/>
          </p:cNvSpPr>
          <p:nvPr>
            <p:ph type="subTitle" idx="1" hasCustomPrompt="1"/>
          </p:nvPr>
        </p:nvSpPr>
        <p:spPr>
          <a:xfrm>
            <a:off x="457200" y="2423160"/>
            <a:ext cx="8380984" cy="640080"/>
          </a:xfrm>
        </p:spPr>
        <p:txBody>
          <a:bodyPr>
            <a:noAutofit/>
          </a:bodyPr>
          <a:lstStyle>
            <a:lvl1pPr marL="0" indent="0" algn="l">
              <a:spcBef>
                <a:spcPts val="0"/>
              </a:spcBef>
              <a:buNone/>
              <a:defRPr sz="3200">
                <a:latin typeface="+mn-lt"/>
              </a:defRPr>
            </a:lvl1pPr>
            <a:lvl2pPr marL="0" indent="0" algn="l">
              <a:spcBef>
                <a:spcPts val="0"/>
              </a:spcBef>
              <a:buNone/>
              <a:defRPr sz="3200">
                <a:latin typeface="+mn-lt"/>
              </a:defRPr>
            </a:lvl2pPr>
            <a:lvl3pPr marL="0" indent="0" algn="l">
              <a:spcBef>
                <a:spcPts val="0"/>
              </a:spcBef>
              <a:buNone/>
              <a:defRPr sz="3200">
                <a:latin typeface="+mn-lt"/>
              </a:defRPr>
            </a:lvl3pPr>
            <a:lvl4pPr marL="0" indent="0" algn="l">
              <a:spcBef>
                <a:spcPts val="0"/>
              </a:spcBef>
              <a:buNone/>
              <a:defRPr sz="3200">
                <a:latin typeface="+mn-lt"/>
              </a:defRPr>
            </a:lvl4pPr>
            <a:lvl5pPr marL="0" indent="0" algn="l">
              <a:spcBef>
                <a:spcPts val="0"/>
              </a:spcBef>
              <a:buNone/>
              <a:defRPr sz="3200">
                <a:latin typeface="+mn-lt"/>
              </a:defRPr>
            </a:lvl5pPr>
            <a:lvl6pPr marL="0" indent="0" algn="l">
              <a:spcBef>
                <a:spcPts val="0"/>
              </a:spcBef>
              <a:buNone/>
              <a:defRPr sz="3200">
                <a:latin typeface="+mn-lt"/>
              </a:defRPr>
            </a:lvl6pPr>
            <a:lvl7pPr marL="0" indent="0" algn="l">
              <a:spcBef>
                <a:spcPts val="0"/>
              </a:spcBef>
              <a:buNone/>
              <a:defRPr sz="3200">
                <a:latin typeface="+mn-lt"/>
              </a:defRPr>
            </a:lvl7pPr>
            <a:lvl8pPr marL="0" indent="0" algn="l">
              <a:spcBef>
                <a:spcPts val="0"/>
              </a:spcBef>
              <a:buNone/>
              <a:defRPr sz="3200">
                <a:latin typeface="+mn-lt"/>
              </a:defRPr>
            </a:lvl8pPr>
            <a:lvl9pPr marL="0" indent="0" algn="l">
              <a:spcBef>
                <a:spcPts val="0"/>
              </a:spcBef>
              <a:buNone/>
              <a:defRPr sz="3200">
                <a:latin typeface="+mn-lt"/>
              </a:defRPr>
            </a:lvl9pPr>
          </a:lstStyle>
          <a:p>
            <a:r>
              <a:rPr lang="en-US"/>
              <a:t>[Subtitle, if needed]</a:t>
            </a:r>
          </a:p>
        </p:txBody>
      </p:sp>
      <p:sp>
        <p:nvSpPr>
          <p:cNvPr id="10" name="Text Placeholder 3">
            <a:extLst>
              <a:ext uri="{FF2B5EF4-FFF2-40B4-BE49-F238E27FC236}">
                <a16:creationId xmlns:a16="http://schemas.microsoft.com/office/drawing/2014/main" id="{2255EDE1-9224-934B-982A-04BB5BA83848}"/>
              </a:ext>
            </a:extLst>
          </p:cNvPr>
          <p:cNvSpPr>
            <a:spLocks noGrp="1"/>
          </p:cNvSpPr>
          <p:nvPr>
            <p:ph type="body" sz="quarter" idx="13" hasCustomPrompt="1"/>
          </p:nvPr>
        </p:nvSpPr>
        <p:spPr>
          <a:xfrm>
            <a:off x="10134600" y="365125"/>
            <a:ext cx="1600199" cy="1143000"/>
          </a:xfrm>
        </p:spPr>
        <p:txBody>
          <a:bodyPr wrap="none"/>
          <a:lstStyle>
            <a:lvl1pPr marL="0" indent="0" algn="r">
              <a:lnSpc>
                <a:spcPct val="80000"/>
              </a:lnSpc>
              <a:spcBef>
                <a:spcPts val="0"/>
              </a:spcBef>
              <a:buFontTx/>
              <a:buNone/>
              <a:defRPr sz="8000"/>
            </a:lvl1pPr>
            <a:lvl2pPr marL="0" indent="0" algn="r">
              <a:lnSpc>
                <a:spcPct val="80000"/>
              </a:lnSpc>
              <a:spcBef>
                <a:spcPts val="0"/>
              </a:spcBef>
              <a:buFontTx/>
              <a:buNone/>
              <a:defRPr sz="8000"/>
            </a:lvl2pPr>
            <a:lvl3pPr marL="0" indent="0" algn="r">
              <a:lnSpc>
                <a:spcPct val="80000"/>
              </a:lnSpc>
              <a:spcBef>
                <a:spcPts val="0"/>
              </a:spcBef>
              <a:buFontTx/>
              <a:buNone/>
              <a:defRPr sz="8000"/>
            </a:lvl3pPr>
            <a:lvl4pPr marL="0" indent="0" algn="r">
              <a:lnSpc>
                <a:spcPct val="80000"/>
              </a:lnSpc>
              <a:spcBef>
                <a:spcPts val="0"/>
              </a:spcBef>
              <a:buFontTx/>
              <a:buNone/>
              <a:defRPr sz="8000"/>
            </a:lvl4pPr>
            <a:lvl5pPr marL="0" indent="0" algn="r">
              <a:lnSpc>
                <a:spcPct val="80000"/>
              </a:lnSpc>
              <a:spcBef>
                <a:spcPts val="0"/>
              </a:spcBef>
              <a:buFontTx/>
              <a:buNone/>
              <a:defRPr sz="8000"/>
            </a:lvl5pPr>
            <a:lvl6pPr marL="0" indent="0" algn="r">
              <a:lnSpc>
                <a:spcPct val="80000"/>
              </a:lnSpc>
              <a:spcBef>
                <a:spcPts val="0"/>
              </a:spcBef>
              <a:buFontTx/>
              <a:buNone/>
              <a:defRPr sz="8000"/>
            </a:lvl6pPr>
            <a:lvl7pPr marL="0" indent="0" algn="r">
              <a:lnSpc>
                <a:spcPct val="80000"/>
              </a:lnSpc>
              <a:spcBef>
                <a:spcPts val="0"/>
              </a:spcBef>
              <a:buFontTx/>
              <a:buNone/>
              <a:defRPr sz="8000"/>
            </a:lvl7pPr>
            <a:lvl8pPr marL="0" indent="0" algn="r">
              <a:lnSpc>
                <a:spcPct val="80000"/>
              </a:lnSpc>
              <a:spcBef>
                <a:spcPts val="0"/>
              </a:spcBef>
              <a:buFontTx/>
              <a:buNone/>
              <a:defRPr sz="8000"/>
            </a:lvl8pPr>
            <a:lvl9pPr marL="0" indent="0" algn="r">
              <a:lnSpc>
                <a:spcPct val="80000"/>
              </a:lnSpc>
              <a:spcBef>
                <a:spcPts val="0"/>
              </a:spcBef>
              <a:buFontTx/>
              <a:buNone/>
              <a:defRPr sz="8000"/>
            </a:lvl9pPr>
          </a:lstStyle>
          <a:p>
            <a:pPr lvl="0"/>
            <a:r>
              <a:rPr lang="en-US"/>
              <a:t>0.</a:t>
            </a:r>
          </a:p>
        </p:txBody>
      </p:sp>
      <p:sp>
        <p:nvSpPr>
          <p:cNvPr id="15" name="Slide Number Placeholder 3">
            <a:extLst>
              <a:ext uri="{FF2B5EF4-FFF2-40B4-BE49-F238E27FC236}">
                <a16:creationId xmlns:a16="http://schemas.microsoft.com/office/drawing/2014/main" id="{E66E0DD1-7141-1090-95CC-9EA2EBC7DFDE}"/>
              </a:ext>
            </a:extLst>
          </p:cNvPr>
          <p:cNvSpPr>
            <a:spLocks noGrp="1"/>
          </p:cNvSpPr>
          <p:nvPr>
            <p:ph type="sldNum" sz="quarter" idx="4"/>
          </p:nvPr>
        </p:nvSpPr>
        <p:spPr>
          <a:xfrm>
            <a:off x="11420263" y="6345373"/>
            <a:ext cx="457200" cy="228600"/>
          </a:xfrm>
          <a:prstGeom prst="rect">
            <a:avLst/>
          </a:prstGeom>
        </p:spPr>
        <p:txBody>
          <a:bodyPr vert="horz" wrap="none" lIns="0" tIns="0" rIns="0" bIns="0" rtlCol="0" anchor="b" anchorCtr="0"/>
          <a:lstStyle>
            <a:lvl1pPr algn="r">
              <a:defRPr sz="1200" b="0">
                <a:solidFill>
                  <a:schemeClr val="tx1"/>
                </a:solidFill>
                <a:latin typeface="+mn-lt"/>
              </a:defRPr>
            </a:lvl1pPr>
          </a:lstStyle>
          <a:p>
            <a:fld id="{B58DE5F1-E0F9-4CCA-92B7-7A6FC4DFEE14}" type="slidenum">
              <a:rPr lang="en-US" smtClean="0"/>
              <a:pPr/>
              <a:t>‹#›</a:t>
            </a:fld>
            <a:endParaRPr lang="en-US" dirty="0"/>
          </a:p>
        </p:txBody>
      </p:sp>
      <p:cxnSp>
        <p:nvCxnSpPr>
          <p:cNvPr id="16" name="Straight Connector 15">
            <a:extLst>
              <a:ext uri="{FF2B5EF4-FFF2-40B4-BE49-F238E27FC236}">
                <a16:creationId xmlns:a16="http://schemas.microsoft.com/office/drawing/2014/main" id="{24EB5B08-E1BE-190A-5EF4-2D40A97F0B79}"/>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7" name="Picture 16" descr="A black background with a black square&#10;&#10;Description automatically generated with medium confidence">
            <a:extLst>
              <a:ext uri="{FF2B5EF4-FFF2-40B4-BE49-F238E27FC236}">
                <a16:creationId xmlns:a16="http://schemas.microsoft.com/office/drawing/2014/main" id="{297164CB-F328-2D70-832E-4A10C7B69BC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279846" y="6400801"/>
            <a:ext cx="1185348" cy="173172"/>
          </a:xfrm>
          <a:prstGeom prst="rect">
            <a:avLst/>
          </a:prstGeom>
        </p:spPr>
      </p:pic>
    </p:spTree>
    <p:extLst>
      <p:ext uri="{BB962C8B-B14F-4D97-AF65-F5344CB8AC3E}">
        <p14:creationId xmlns:p14="http://schemas.microsoft.com/office/powerpoint/2010/main" val="357303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5486400" cy="3657600"/>
          </a:xfrm>
          <a:prstGeom prst="rect">
            <a:avLst/>
          </a:prstGeo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2286000"/>
            <a:ext cx="5486400" cy="3657600"/>
          </a:xfrm>
          <a:prstGeom prst="rect">
            <a:avLst/>
          </a:prstGeo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5EFB78F-2737-D435-611C-8193E8D5E3B7}"/>
              </a:ext>
            </a:extLst>
          </p:cNvPr>
          <p:cNvSpPr>
            <a:spLocks noGrp="1"/>
          </p:cNvSpPr>
          <p:nvPr>
            <p:ph type="title" hasCustomPrompt="1"/>
          </p:nvPr>
        </p:nvSpPr>
        <p:spPr>
          <a:xfrm>
            <a:off x="457200" y="365759"/>
            <a:ext cx="11277600" cy="1371600"/>
          </a:xfrm>
        </p:spPr>
        <p:txBody>
          <a:bodyPr/>
          <a:lstStyle>
            <a:lvl1pPr>
              <a:defRPr>
                <a:latin typeface="+mj-lt"/>
              </a:defRPr>
            </a:lvl1pPr>
          </a:lstStyle>
          <a:p>
            <a:r>
              <a:rPr lang="en-US" dirty="0"/>
              <a:t>[Slide title]</a:t>
            </a:r>
          </a:p>
        </p:txBody>
      </p:sp>
      <p:sp>
        <p:nvSpPr>
          <p:cNvPr id="6" name="Text Placeholder 8">
            <a:extLst>
              <a:ext uri="{FF2B5EF4-FFF2-40B4-BE49-F238E27FC236}">
                <a16:creationId xmlns:a16="http://schemas.microsoft.com/office/drawing/2014/main" id="{EF7797ED-D6EC-3CA1-A9D4-10DC3CF59757}"/>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5573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guide id="3" orient="horz" pos="3744">
          <p15:clr>
            <a:srgbClr val="FBAE40"/>
          </p15:clr>
        </p15:guide>
        <p15:guide id="4"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09C2A-DF1F-A3CC-8F95-386C33202764}"/>
              </a:ext>
            </a:extLst>
          </p:cNvPr>
          <p:cNvSpPr txBox="1"/>
          <p:nvPr userDrawn="1"/>
        </p:nvSpPr>
        <p:spPr>
          <a:xfrm>
            <a:off x="2643809" y="6520070"/>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Arial"/>
              <a:buChar char="•"/>
            </a:pPr>
            <a:endParaRPr lang="en-US" sz="1600"/>
          </a:p>
        </p:txBody>
      </p:sp>
      <p:sp>
        <p:nvSpPr>
          <p:cNvPr id="7" name="Content Placeholder 2">
            <a:extLst>
              <a:ext uri="{FF2B5EF4-FFF2-40B4-BE49-F238E27FC236}">
                <a16:creationId xmlns:a16="http://schemas.microsoft.com/office/drawing/2014/main" id="{15438D11-236F-50CB-DFF2-985A54588DCE}"/>
              </a:ext>
            </a:extLst>
          </p:cNvPr>
          <p:cNvSpPr>
            <a:spLocks noGrp="1"/>
          </p:cNvSpPr>
          <p:nvPr>
            <p:ph idx="1" hasCustomPrompt="1"/>
          </p:nvPr>
        </p:nvSpPr>
        <p:spPr>
          <a:xfrm>
            <a:off x="609600" y="2286000"/>
            <a:ext cx="11277600" cy="3657600"/>
          </a:xfrm>
        </p:spPr>
        <p:txBody>
          <a:bodyPr numCol="1" spcCol="301752">
            <a:noAutofit/>
          </a:bodyPr>
          <a:lstStyle>
            <a:lvl1pPr marL="365760" indent="-365760">
              <a:spcBef>
                <a:spcPts val="600"/>
              </a:spcBef>
              <a:buClr>
                <a:srgbClr val="0061A0"/>
              </a:buClr>
              <a:buFont typeface="+mj-lt"/>
              <a:buAutoNum type="arabicPeriod"/>
              <a:tabLst>
                <a:tab pos="5254625" algn="r"/>
              </a:tabLst>
              <a:defRPr sz="2400" b="0">
                <a:latin typeface="Arial Nova" panose="020B0504020202020204" pitchFamily="34" charset="0"/>
                <a:cs typeface="Aharoni" panose="02010803020104030203" pitchFamily="2" charset="-79"/>
              </a:defRPr>
            </a:lvl1pPr>
            <a:lvl2pPr marL="640080" indent="-274320">
              <a:spcBef>
                <a:spcPts val="0"/>
              </a:spcBef>
              <a:tabLst>
                <a:tab pos="5254625" algn="r"/>
              </a:tabLst>
              <a:defRPr sz="2400"/>
            </a:lvl2pPr>
            <a:lvl3pPr marL="914400" indent="-274320">
              <a:spcBef>
                <a:spcPts val="0"/>
              </a:spcBef>
              <a:tabLst>
                <a:tab pos="5254625" algn="r"/>
              </a:tabLst>
              <a:defRPr sz="2400"/>
            </a:lvl3pPr>
            <a:lvl4pPr marL="1188720" indent="-274320">
              <a:spcBef>
                <a:spcPts val="0"/>
              </a:spcBef>
              <a:tabLst>
                <a:tab pos="5254625" algn="r"/>
              </a:tabLst>
              <a:defRPr sz="2400"/>
            </a:lvl4pPr>
            <a:lvl5pPr marL="1463040" indent="-274320">
              <a:spcBef>
                <a:spcPts val="0"/>
              </a:spcBef>
              <a:tabLst>
                <a:tab pos="5254625" algn="r"/>
              </a:tabLst>
              <a:defRPr sz="2400"/>
            </a:lvl5pPr>
            <a:lvl6pPr marL="1737360" indent="-274320">
              <a:spcBef>
                <a:spcPts val="0"/>
              </a:spcBef>
              <a:tabLst>
                <a:tab pos="5254625" algn="r"/>
              </a:tabLst>
              <a:defRPr sz="2400"/>
            </a:lvl6pPr>
            <a:lvl7pPr marL="2011680" indent="-274320">
              <a:spcBef>
                <a:spcPts val="0"/>
              </a:spcBef>
              <a:tabLst>
                <a:tab pos="5254625" algn="r"/>
              </a:tabLst>
              <a:defRPr sz="2400"/>
            </a:lvl7pPr>
            <a:lvl8pPr marL="2286000" indent="-274320">
              <a:spcBef>
                <a:spcPts val="0"/>
              </a:spcBef>
              <a:tabLst>
                <a:tab pos="5254625" algn="r"/>
              </a:tabLst>
              <a:defRPr sz="2400"/>
            </a:lvl8pPr>
            <a:lvl9pPr marL="2560320" indent="-274320">
              <a:spcBef>
                <a:spcPts val="0"/>
              </a:spcBef>
              <a:tabLst>
                <a:tab pos="5254625" algn="r"/>
              </a:tabLst>
              <a:defRPr sz="2400"/>
            </a:lvl9pPr>
          </a:lstStyle>
          <a:p>
            <a:pPr marL="365760" indent="-365760" algn="l" rtl="0" eaLnBrk="1" latinLnBrk="0" hangingPunct="1">
              <a:spcBef>
                <a:spcPts val="600"/>
              </a:spcBef>
              <a:spcAft>
                <a:spcPts val="0"/>
              </a:spcAft>
              <a:buClr>
                <a:srgbClr val="0061A0"/>
              </a:buClr>
              <a:buSzPts val="2400"/>
              <a:buFont typeface="+mj-lt"/>
              <a:buAutoNum type="arabicPeriod"/>
              <a:tabLst>
                <a:tab pos="5254625" algn="r"/>
              </a:tabLst>
            </a:pPr>
            <a:r>
              <a:rPr lang="en-US" sz="1800" b="1" kern="1200" dirty="0">
                <a:solidFill>
                  <a:srgbClr val="000000"/>
                </a:solidFill>
                <a:effectLst/>
                <a:latin typeface="Arial" panose="020B0604020202020204" pitchFamily="34" charset="0"/>
                <a:ea typeface="+mn-ea"/>
                <a:cs typeface="+mn-cs"/>
              </a:rPr>
              <a:t>Agenda items are Arial Bold 24pt</a:t>
            </a:r>
            <a:endParaRPr lang="en-US" sz="1800" dirty="0">
              <a:effectLst/>
            </a:endParaRPr>
          </a:p>
          <a:p>
            <a:pPr marL="640080" indent="-274320" algn="l" rtl="0" eaLnBrk="1" latinLnBrk="0" hangingPunct="1">
              <a:spcBef>
                <a:spcPts val="0"/>
              </a:spcBef>
              <a:spcAft>
                <a:spcPts val="0"/>
              </a:spcAft>
              <a:tabLst>
                <a:tab pos="5254625" algn="r"/>
              </a:tabLst>
            </a:pPr>
            <a:r>
              <a:rPr lang="en-US" sz="1800" kern="1200" dirty="0">
                <a:solidFill>
                  <a:srgbClr val="000000"/>
                </a:solidFill>
                <a:effectLst/>
                <a:latin typeface="Arial" panose="020B0604020202020204" pitchFamily="34" charset="0"/>
                <a:ea typeface="+mn-ea"/>
                <a:cs typeface="+mn-cs"/>
              </a:rPr>
              <a:t>Additional text levels are possible</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For more agenda items, use a second slide</a:t>
            </a:r>
            <a:endParaRPr lang="en-US" dirty="0">
              <a:effectLst/>
            </a:endParaRPr>
          </a:p>
        </p:txBody>
      </p:sp>
      <p:sp>
        <p:nvSpPr>
          <p:cNvPr id="8" name="Title Placeholder 1">
            <a:extLst>
              <a:ext uri="{FF2B5EF4-FFF2-40B4-BE49-F238E27FC236}">
                <a16:creationId xmlns:a16="http://schemas.microsoft.com/office/drawing/2014/main" id="{BF9FEFF5-45C6-FBC7-C1CD-1A07B8B2A99E}"/>
              </a:ext>
            </a:extLst>
          </p:cNvPr>
          <p:cNvSpPr>
            <a:spLocks noGrp="1"/>
          </p:cNvSpPr>
          <p:nvPr>
            <p:ph type="title"/>
          </p:nvPr>
        </p:nvSpPr>
        <p:spPr>
          <a:xfrm>
            <a:off x="457200" y="365759"/>
            <a:ext cx="11277600" cy="1371600"/>
          </a:xfrm>
          <a:prstGeom prst="rect">
            <a:avLst/>
          </a:prstGeom>
        </p:spPr>
        <p:txBody>
          <a:bodyPr vert="horz" lIns="0" tIns="0" rIns="0" bIns="0" rtlCol="0" anchor="t" anchorCtr="0">
            <a:noAutofit/>
          </a:bodyPr>
          <a:lstStyle/>
          <a:p>
            <a:r>
              <a:rPr lang="en-US" dirty="0"/>
              <a:t>[Slide title]</a:t>
            </a:r>
          </a:p>
        </p:txBody>
      </p:sp>
      <p:sp>
        <p:nvSpPr>
          <p:cNvPr id="3" name="Text Placeholder 8">
            <a:extLst>
              <a:ext uri="{FF2B5EF4-FFF2-40B4-BE49-F238E27FC236}">
                <a16:creationId xmlns:a16="http://schemas.microsoft.com/office/drawing/2014/main" id="{CF01598B-115C-73CA-6922-F542C0AF67BA}"/>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198982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440">
          <p15:clr>
            <a:srgbClr val="FBAE40"/>
          </p15:clr>
        </p15:guide>
        <p15:guide id="4" orient="horz" pos="37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A517-9C5C-BA4C-8D57-8810904550E9}"/>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5486400" cy="324196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2286000"/>
            <a:ext cx="5486400" cy="324196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A98801DD-2BAA-4999-85E3-CE879FE5FBF6}"/>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264667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guide id="3" orient="horz" pos="3744">
          <p15:clr>
            <a:srgbClr val="FBAE40"/>
          </p15:clr>
        </p15:guide>
        <p15:guide id="4" orient="horz" pos="14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ection Header - Dark Blue">
    <p:bg>
      <p:bgPr>
        <a:solidFill>
          <a:srgbClr val="0061A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6A5C0-C438-F149-C826-2C91EC126F8D}"/>
              </a:ext>
            </a:extLst>
          </p:cNvPr>
          <p:cNvPicPr>
            <a:picLocks noChangeAspect="1"/>
          </p:cNvPicPr>
          <p:nvPr userDrawn="1"/>
        </p:nvPicPr>
        <p:blipFill>
          <a:blip r:embed="rId2"/>
          <a:srcRect t="755" b="755"/>
          <a:stretch/>
        </p:blipFill>
        <p:spPr>
          <a:xfrm rot="10800000">
            <a:off x="0" y="0"/>
            <a:ext cx="12192000" cy="6858000"/>
          </a:xfrm>
          <a:prstGeom prst="rect">
            <a:avLst/>
          </a:prstGeom>
        </p:spPr>
      </p:pic>
      <p:pic>
        <p:nvPicPr>
          <p:cNvPr id="7" name="MetLife">
            <a:extLst>
              <a:ext uri="{FF2B5EF4-FFF2-40B4-BE49-F238E27FC236}">
                <a16:creationId xmlns:a16="http://schemas.microsoft.com/office/drawing/2014/main" id="{D3C4F598-00F6-BB4E-BB99-C306ED024B7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273050" y="6066154"/>
            <a:ext cx="1691640" cy="654687"/>
          </a:xfrm>
          <a:prstGeom prst="rect">
            <a:avLst/>
          </a:prstGeom>
        </p:spPr>
      </p:pic>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457200" y="374648"/>
            <a:ext cx="8380984" cy="2012292"/>
          </a:xfrm>
        </p:spPr>
        <p:txBody>
          <a:bodyPr anchor="b" anchorCtr="0"/>
          <a:lstStyle>
            <a:lvl1pPr>
              <a:defRPr sz="4800" spc="-100" baseline="0">
                <a:solidFill>
                  <a:schemeClr val="tx1"/>
                </a:solidFill>
              </a:defRPr>
            </a:lvl1pPr>
          </a:lstStyle>
          <a:p>
            <a:r>
              <a:rPr lang="en-US" dirty="0"/>
              <a:t>[Section title]</a:t>
            </a:r>
          </a:p>
        </p:txBody>
      </p:sp>
      <p:sp>
        <p:nvSpPr>
          <p:cNvPr id="8" name="Subtitle 2">
            <a:extLst>
              <a:ext uri="{FF2B5EF4-FFF2-40B4-BE49-F238E27FC236}">
                <a16:creationId xmlns:a16="http://schemas.microsoft.com/office/drawing/2014/main" id="{5C97AC5A-D82A-F342-8BB8-4C99047C2917}"/>
              </a:ext>
            </a:extLst>
          </p:cNvPr>
          <p:cNvSpPr>
            <a:spLocks noGrp="1"/>
          </p:cNvSpPr>
          <p:nvPr>
            <p:ph type="subTitle" idx="1" hasCustomPrompt="1"/>
          </p:nvPr>
        </p:nvSpPr>
        <p:spPr>
          <a:xfrm>
            <a:off x="457200" y="2423160"/>
            <a:ext cx="8380984" cy="640080"/>
          </a:xfrm>
        </p:spPr>
        <p:txBody>
          <a:bodyPr>
            <a:noAutofit/>
          </a:bodyPr>
          <a:lstStyle>
            <a:lvl1pPr marL="0" indent="0" algn="l">
              <a:spcBef>
                <a:spcPts val="0"/>
              </a:spcBef>
              <a:buNone/>
              <a:defRPr sz="3200">
                <a:latin typeface="+mn-lt"/>
              </a:defRPr>
            </a:lvl1pPr>
            <a:lvl2pPr marL="0" indent="0" algn="l">
              <a:spcBef>
                <a:spcPts val="0"/>
              </a:spcBef>
              <a:buNone/>
              <a:defRPr sz="3200">
                <a:latin typeface="+mn-lt"/>
              </a:defRPr>
            </a:lvl2pPr>
            <a:lvl3pPr marL="0" indent="0" algn="l">
              <a:spcBef>
                <a:spcPts val="0"/>
              </a:spcBef>
              <a:buNone/>
              <a:defRPr sz="3200">
                <a:latin typeface="+mn-lt"/>
              </a:defRPr>
            </a:lvl3pPr>
            <a:lvl4pPr marL="0" indent="0" algn="l">
              <a:spcBef>
                <a:spcPts val="0"/>
              </a:spcBef>
              <a:buNone/>
              <a:defRPr sz="3200">
                <a:latin typeface="+mn-lt"/>
              </a:defRPr>
            </a:lvl4pPr>
            <a:lvl5pPr marL="0" indent="0" algn="l">
              <a:spcBef>
                <a:spcPts val="0"/>
              </a:spcBef>
              <a:buNone/>
              <a:defRPr sz="3200">
                <a:latin typeface="+mn-lt"/>
              </a:defRPr>
            </a:lvl5pPr>
            <a:lvl6pPr marL="0" indent="0" algn="l">
              <a:spcBef>
                <a:spcPts val="0"/>
              </a:spcBef>
              <a:buNone/>
              <a:defRPr sz="3200">
                <a:latin typeface="+mn-lt"/>
              </a:defRPr>
            </a:lvl6pPr>
            <a:lvl7pPr marL="0" indent="0" algn="l">
              <a:spcBef>
                <a:spcPts val="0"/>
              </a:spcBef>
              <a:buNone/>
              <a:defRPr sz="3200">
                <a:latin typeface="+mn-lt"/>
              </a:defRPr>
            </a:lvl7pPr>
            <a:lvl8pPr marL="0" indent="0" algn="l">
              <a:spcBef>
                <a:spcPts val="0"/>
              </a:spcBef>
              <a:buNone/>
              <a:defRPr sz="3200">
                <a:latin typeface="+mn-lt"/>
              </a:defRPr>
            </a:lvl8pPr>
            <a:lvl9pPr marL="0" indent="0" algn="l">
              <a:spcBef>
                <a:spcPts val="0"/>
              </a:spcBef>
              <a:buNone/>
              <a:defRPr sz="3200">
                <a:latin typeface="+mn-lt"/>
              </a:defRPr>
            </a:lvl9pPr>
          </a:lstStyle>
          <a:p>
            <a:r>
              <a:rPr lang="en-US"/>
              <a:t>[Subtitle, if needed]</a:t>
            </a:r>
          </a:p>
        </p:txBody>
      </p:sp>
      <p:sp>
        <p:nvSpPr>
          <p:cNvPr id="10" name="Text Placeholder 3">
            <a:extLst>
              <a:ext uri="{FF2B5EF4-FFF2-40B4-BE49-F238E27FC236}">
                <a16:creationId xmlns:a16="http://schemas.microsoft.com/office/drawing/2014/main" id="{2255EDE1-9224-934B-982A-04BB5BA83848}"/>
              </a:ext>
            </a:extLst>
          </p:cNvPr>
          <p:cNvSpPr>
            <a:spLocks noGrp="1"/>
          </p:cNvSpPr>
          <p:nvPr>
            <p:ph type="body" sz="quarter" idx="13" hasCustomPrompt="1"/>
          </p:nvPr>
        </p:nvSpPr>
        <p:spPr>
          <a:xfrm>
            <a:off x="10134600" y="365125"/>
            <a:ext cx="1600199" cy="1143000"/>
          </a:xfrm>
        </p:spPr>
        <p:txBody>
          <a:bodyPr wrap="none"/>
          <a:lstStyle>
            <a:lvl1pPr marL="0" indent="0" algn="r">
              <a:lnSpc>
                <a:spcPct val="80000"/>
              </a:lnSpc>
              <a:spcBef>
                <a:spcPts val="0"/>
              </a:spcBef>
              <a:buFontTx/>
              <a:buNone/>
              <a:defRPr sz="8000"/>
            </a:lvl1pPr>
            <a:lvl2pPr marL="0" indent="0" algn="r">
              <a:lnSpc>
                <a:spcPct val="80000"/>
              </a:lnSpc>
              <a:spcBef>
                <a:spcPts val="0"/>
              </a:spcBef>
              <a:buFontTx/>
              <a:buNone/>
              <a:defRPr sz="8000"/>
            </a:lvl2pPr>
            <a:lvl3pPr marL="0" indent="0" algn="r">
              <a:lnSpc>
                <a:spcPct val="80000"/>
              </a:lnSpc>
              <a:spcBef>
                <a:spcPts val="0"/>
              </a:spcBef>
              <a:buFontTx/>
              <a:buNone/>
              <a:defRPr sz="8000"/>
            </a:lvl3pPr>
            <a:lvl4pPr marL="0" indent="0" algn="r">
              <a:lnSpc>
                <a:spcPct val="80000"/>
              </a:lnSpc>
              <a:spcBef>
                <a:spcPts val="0"/>
              </a:spcBef>
              <a:buFontTx/>
              <a:buNone/>
              <a:defRPr sz="8000"/>
            </a:lvl4pPr>
            <a:lvl5pPr marL="0" indent="0" algn="r">
              <a:lnSpc>
                <a:spcPct val="80000"/>
              </a:lnSpc>
              <a:spcBef>
                <a:spcPts val="0"/>
              </a:spcBef>
              <a:buFontTx/>
              <a:buNone/>
              <a:defRPr sz="8000"/>
            </a:lvl5pPr>
            <a:lvl6pPr marL="0" indent="0" algn="r">
              <a:lnSpc>
                <a:spcPct val="80000"/>
              </a:lnSpc>
              <a:spcBef>
                <a:spcPts val="0"/>
              </a:spcBef>
              <a:buFontTx/>
              <a:buNone/>
              <a:defRPr sz="8000"/>
            </a:lvl6pPr>
            <a:lvl7pPr marL="0" indent="0" algn="r">
              <a:lnSpc>
                <a:spcPct val="80000"/>
              </a:lnSpc>
              <a:spcBef>
                <a:spcPts val="0"/>
              </a:spcBef>
              <a:buFontTx/>
              <a:buNone/>
              <a:defRPr sz="8000"/>
            </a:lvl7pPr>
            <a:lvl8pPr marL="0" indent="0" algn="r">
              <a:lnSpc>
                <a:spcPct val="80000"/>
              </a:lnSpc>
              <a:spcBef>
                <a:spcPts val="0"/>
              </a:spcBef>
              <a:buFontTx/>
              <a:buNone/>
              <a:defRPr sz="8000"/>
            </a:lvl8pPr>
            <a:lvl9pPr marL="0" indent="0" algn="r">
              <a:lnSpc>
                <a:spcPct val="80000"/>
              </a:lnSpc>
              <a:spcBef>
                <a:spcPts val="0"/>
              </a:spcBef>
              <a:buFontTx/>
              <a:buNone/>
              <a:defRPr sz="8000"/>
            </a:lvl9pPr>
          </a:lstStyle>
          <a:p>
            <a:pPr lvl="0"/>
            <a:r>
              <a:rPr lang="en-US"/>
              <a:t>0.</a:t>
            </a:r>
          </a:p>
        </p:txBody>
      </p:sp>
      <p:sp>
        <p:nvSpPr>
          <p:cNvPr id="15" name="Slide Number Placeholder 3">
            <a:extLst>
              <a:ext uri="{FF2B5EF4-FFF2-40B4-BE49-F238E27FC236}">
                <a16:creationId xmlns:a16="http://schemas.microsoft.com/office/drawing/2014/main" id="{E66E0DD1-7141-1090-95CC-9EA2EBC7DFDE}"/>
              </a:ext>
            </a:extLst>
          </p:cNvPr>
          <p:cNvSpPr>
            <a:spLocks noGrp="1"/>
          </p:cNvSpPr>
          <p:nvPr>
            <p:ph type="sldNum" sz="quarter" idx="4"/>
          </p:nvPr>
        </p:nvSpPr>
        <p:spPr>
          <a:xfrm>
            <a:off x="11420263" y="6345373"/>
            <a:ext cx="457200" cy="228600"/>
          </a:xfrm>
          <a:prstGeom prst="rect">
            <a:avLst/>
          </a:prstGeom>
        </p:spPr>
        <p:txBody>
          <a:bodyPr vert="horz" wrap="none" lIns="0" tIns="0" rIns="0" bIns="0" rtlCol="0" anchor="b" anchorCtr="0"/>
          <a:lstStyle>
            <a:lvl1pPr algn="r">
              <a:defRPr sz="1200" b="0">
                <a:solidFill>
                  <a:schemeClr val="tx1"/>
                </a:solidFill>
                <a:latin typeface="+mn-lt"/>
              </a:defRPr>
            </a:lvl1pPr>
          </a:lstStyle>
          <a:p>
            <a:fld id="{B58DE5F1-E0F9-4CCA-92B7-7A6FC4DFEE14}" type="slidenum">
              <a:rPr lang="en-US" smtClean="0"/>
              <a:pPr/>
              <a:t>‹#›</a:t>
            </a:fld>
            <a:endParaRPr lang="en-US" dirty="0"/>
          </a:p>
        </p:txBody>
      </p:sp>
      <p:cxnSp>
        <p:nvCxnSpPr>
          <p:cNvPr id="16" name="Straight Connector 15">
            <a:extLst>
              <a:ext uri="{FF2B5EF4-FFF2-40B4-BE49-F238E27FC236}">
                <a16:creationId xmlns:a16="http://schemas.microsoft.com/office/drawing/2014/main" id="{24EB5B08-E1BE-190A-5EF4-2D40A97F0B79}"/>
              </a:ext>
            </a:extLst>
          </p:cNvPr>
          <p:cNvCxnSpPr/>
          <p:nvPr userDrawn="1"/>
        </p:nvCxnSpPr>
        <p:spPr>
          <a:xfrm>
            <a:off x="11581069" y="6333741"/>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7" name="Picture 16" descr="A black background with a black square&#10;&#10;Description automatically generated with medium confidence">
            <a:extLst>
              <a:ext uri="{FF2B5EF4-FFF2-40B4-BE49-F238E27FC236}">
                <a16:creationId xmlns:a16="http://schemas.microsoft.com/office/drawing/2014/main" id="{297164CB-F328-2D70-832E-4A10C7B69BC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279846" y="6400801"/>
            <a:ext cx="1185348" cy="173172"/>
          </a:xfrm>
          <a:prstGeom prst="rect">
            <a:avLst/>
          </a:prstGeom>
        </p:spPr>
      </p:pic>
    </p:spTree>
    <p:extLst>
      <p:ext uri="{BB962C8B-B14F-4D97-AF65-F5344CB8AC3E}">
        <p14:creationId xmlns:p14="http://schemas.microsoft.com/office/powerpoint/2010/main" val="2607609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and Outro Slide_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8DFEA6-102A-2710-9E1B-152D215114F9}"/>
              </a:ext>
            </a:extLst>
          </p:cNvPr>
          <p:cNvPicPr>
            <a:picLocks noChangeAspect="1"/>
          </p:cNvPicPr>
          <p:nvPr userDrawn="1"/>
        </p:nvPicPr>
        <p:blipFill>
          <a:blip r:embed="rId2"/>
          <a:srcRect/>
          <a:stretch/>
        </p:blipFill>
        <p:spPr>
          <a:xfrm>
            <a:off x="0" y="0"/>
            <a:ext cx="12192000" cy="6858000"/>
          </a:xfrm>
          <a:prstGeom prst="rect">
            <a:avLst/>
          </a:prstGeom>
        </p:spPr>
      </p:pic>
      <p:pic>
        <p:nvPicPr>
          <p:cNvPr id="2" name="Picture 1" descr="A white text on a black background&#10;&#10;Description automatically generated">
            <a:extLst>
              <a:ext uri="{FF2B5EF4-FFF2-40B4-BE49-F238E27FC236}">
                <a16:creationId xmlns:a16="http://schemas.microsoft.com/office/drawing/2014/main" id="{C742533E-CDD0-34BB-872C-19D3C4D6D8F3}"/>
              </a:ext>
            </a:extLst>
          </p:cNvPr>
          <p:cNvPicPr>
            <a:picLocks noChangeAspect="1"/>
          </p:cNvPicPr>
          <p:nvPr userDrawn="1"/>
        </p:nvPicPr>
        <p:blipFill>
          <a:blip r:embed="rId3"/>
          <a:stretch>
            <a:fillRect/>
          </a:stretch>
        </p:blipFill>
        <p:spPr>
          <a:xfrm>
            <a:off x="1392419" y="1624444"/>
            <a:ext cx="2444160" cy="514560"/>
          </a:xfrm>
          <a:prstGeom prst="rect">
            <a:avLst/>
          </a:prstGeom>
        </p:spPr>
      </p:pic>
      <p:sp>
        <p:nvSpPr>
          <p:cNvPr id="3" name="Text Placeholder 9">
            <a:extLst>
              <a:ext uri="{FF2B5EF4-FFF2-40B4-BE49-F238E27FC236}">
                <a16:creationId xmlns:a16="http://schemas.microsoft.com/office/drawing/2014/main" id="{1327772F-C265-93E5-5A59-5FCA5B61BBD3}"/>
              </a:ext>
            </a:extLst>
          </p:cNvPr>
          <p:cNvSpPr>
            <a:spLocks noGrp="1"/>
          </p:cNvSpPr>
          <p:nvPr>
            <p:ph type="body" sz="quarter" idx="10" hasCustomPrompt="1"/>
          </p:nvPr>
        </p:nvSpPr>
        <p:spPr>
          <a:xfrm>
            <a:off x="1392419" y="5392737"/>
            <a:ext cx="7677203" cy="1096963"/>
          </a:xfrm>
        </p:spPr>
        <p:txBody>
          <a:bodyPr/>
          <a:lstStyle>
            <a:lvl1pPr marL="0" indent="0">
              <a:buFontTx/>
              <a:buNone/>
              <a:defRPr sz="1800" b="1">
                <a:solidFill>
                  <a:schemeClr val="bg1"/>
                </a:solidFill>
              </a:defRPr>
            </a:lvl1pPr>
            <a:lvl2pPr marL="228600" indent="0">
              <a:buFontTx/>
              <a:buNone/>
              <a:defRPr sz="1800" b="1">
                <a:solidFill>
                  <a:schemeClr val="bg1"/>
                </a:solidFill>
              </a:defRPr>
            </a:lvl2pPr>
            <a:lvl3pPr marL="457200" indent="0">
              <a:buFontTx/>
              <a:buNone/>
              <a:defRPr sz="1800" b="1">
                <a:solidFill>
                  <a:schemeClr val="bg1"/>
                </a:solidFill>
              </a:defRPr>
            </a:lvl3pPr>
            <a:lvl4pPr marL="685800" indent="0">
              <a:buFontTx/>
              <a:buNone/>
              <a:defRPr sz="1800" b="1">
                <a:solidFill>
                  <a:schemeClr val="bg1"/>
                </a:solidFill>
              </a:defRPr>
            </a:lvl4pPr>
            <a:lvl5pPr marL="914400" indent="0">
              <a:buFontTx/>
              <a:buNone/>
              <a:defRPr sz="1800" b="1">
                <a:solidFill>
                  <a:schemeClr val="bg1"/>
                </a:solidFill>
              </a:defRPr>
            </a:lvl5pPr>
          </a:lstStyle>
          <a:p>
            <a:pPr lvl="0"/>
            <a:r>
              <a:rPr lang="en-US" dirty="0"/>
              <a:t>Presentation title</a:t>
            </a:r>
          </a:p>
          <a:p>
            <a:pPr lvl="0"/>
            <a:r>
              <a:rPr lang="en-US" dirty="0"/>
              <a:t>Presented by</a:t>
            </a:r>
          </a:p>
        </p:txBody>
      </p:sp>
    </p:spTree>
    <p:extLst>
      <p:ext uri="{BB962C8B-B14F-4D97-AF65-F5344CB8AC3E}">
        <p14:creationId xmlns:p14="http://schemas.microsoft.com/office/powerpoint/2010/main" val="10075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Intro and Outro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8DFEA6-102A-2710-9E1B-152D215114F9}"/>
              </a:ext>
            </a:extLst>
          </p:cNvPr>
          <p:cNvPicPr>
            <a:picLocks noChangeAspect="1"/>
          </p:cNvPicPr>
          <p:nvPr userDrawn="1"/>
        </p:nvPicPr>
        <p:blipFill>
          <a:blip r:embed="rId2"/>
          <a:srcRect/>
          <a:stretch/>
        </p:blipFill>
        <p:spPr>
          <a:xfrm>
            <a:off x="11151" y="0"/>
            <a:ext cx="12192000" cy="6858000"/>
          </a:xfrm>
          <a:prstGeom prst="rect">
            <a:avLst/>
          </a:prstGeom>
        </p:spPr>
      </p:pic>
      <p:pic>
        <p:nvPicPr>
          <p:cNvPr id="3" name="Picture 2">
            <a:extLst>
              <a:ext uri="{FF2B5EF4-FFF2-40B4-BE49-F238E27FC236}">
                <a16:creationId xmlns:a16="http://schemas.microsoft.com/office/drawing/2014/main" id="{2C33075F-B345-B0DC-CB70-6E60EF354C28}"/>
              </a:ext>
            </a:extLst>
          </p:cNvPr>
          <p:cNvPicPr>
            <a:picLocks noChangeAspect="1"/>
          </p:cNvPicPr>
          <p:nvPr userDrawn="1"/>
        </p:nvPicPr>
        <p:blipFill>
          <a:blip r:embed="rId3">
            <a:alphaModFix/>
          </a:blip>
          <a:srcRect/>
          <a:stretch/>
        </p:blipFill>
        <p:spPr>
          <a:xfrm>
            <a:off x="11151" y="0"/>
            <a:ext cx="12192000" cy="6858000"/>
          </a:xfrm>
          <a:prstGeom prst="rect">
            <a:avLst/>
          </a:prstGeom>
        </p:spPr>
      </p:pic>
      <p:pic>
        <p:nvPicPr>
          <p:cNvPr id="2" name="Picture 1" descr="A white text on a black background&#10;&#10;Description automatically generated">
            <a:extLst>
              <a:ext uri="{FF2B5EF4-FFF2-40B4-BE49-F238E27FC236}">
                <a16:creationId xmlns:a16="http://schemas.microsoft.com/office/drawing/2014/main" id="{C742533E-CDD0-34BB-872C-19D3C4D6D8F3}"/>
              </a:ext>
            </a:extLst>
          </p:cNvPr>
          <p:cNvPicPr>
            <a:picLocks noChangeAspect="1"/>
          </p:cNvPicPr>
          <p:nvPr userDrawn="1"/>
        </p:nvPicPr>
        <p:blipFill>
          <a:blip r:embed="rId4"/>
          <a:stretch>
            <a:fillRect/>
          </a:stretch>
        </p:blipFill>
        <p:spPr>
          <a:xfrm>
            <a:off x="1392419" y="1925891"/>
            <a:ext cx="2444160" cy="514560"/>
          </a:xfrm>
          <a:prstGeom prst="rect">
            <a:avLst/>
          </a:prstGeom>
        </p:spPr>
      </p:pic>
      <p:sp>
        <p:nvSpPr>
          <p:cNvPr id="4" name="Text Placeholder 16">
            <a:extLst>
              <a:ext uri="{FF2B5EF4-FFF2-40B4-BE49-F238E27FC236}">
                <a16:creationId xmlns:a16="http://schemas.microsoft.com/office/drawing/2014/main" id="{4C0E2EF9-633D-4529-70F4-1D5F4D448C25}"/>
              </a:ext>
            </a:extLst>
          </p:cNvPr>
          <p:cNvSpPr>
            <a:spLocks noGrp="1"/>
          </p:cNvSpPr>
          <p:nvPr>
            <p:ph type="body" sz="quarter" idx="10" hasCustomPrompt="1"/>
          </p:nvPr>
        </p:nvSpPr>
        <p:spPr>
          <a:xfrm>
            <a:off x="1392420" y="5307164"/>
            <a:ext cx="4080667" cy="595214"/>
          </a:xfrm>
        </p:spPr>
        <p:txBody>
          <a:bodyPr/>
          <a:lstStyle>
            <a:lvl1pPr marL="0" indent="0">
              <a:lnSpc>
                <a:spcPct val="100000"/>
              </a:lnSpc>
              <a:spcBef>
                <a:spcPts val="0"/>
              </a:spcBef>
              <a:buNone/>
              <a:defRPr sz="140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Presenter Name</a:t>
            </a:r>
          </a:p>
          <a:p>
            <a:pPr lvl="0"/>
            <a:r>
              <a:rPr lang="en-US" dirty="0"/>
              <a:t>Month xx, 2025</a:t>
            </a:r>
          </a:p>
        </p:txBody>
      </p:sp>
      <p:sp>
        <p:nvSpPr>
          <p:cNvPr id="6" name="Text Placeholder 18">
            <a:extLst>
              <a:ext uri="{FF2B5EF4-FFF2-40B4-BE49-F238E27FC236}">
                <a16:creationId xmlns:a16="http://schemas.microsoft.com/office/drawing/2014/main" id="{BBEDCA9F-4767-9E95-7795-EB1163713655}"/>
              </a:ext>
            </a:extLst>
          </p:cNvPr>
          <p:cNvSpPr>
            <a:spLocks noGrp="1"/>
          </p:cNvSpPr>
          <p:nvPr>
            <p:ph type="body" sz="quarter" idx="11" hasCustomPrompt="1"/>
          </p:nvPr>
        </p:nvSpPr>
        <p:spPr>
          <a:xfrm>
            <a:off x="1392420" y="3251136"/>
            <a:ext cx="10138615" cy="1500132"/>
          </a:xfrm>
        </p:spPr>
        <p:txBody>
          <a:bodyPr anchor="b"/>
          <a:lstStyle>
            <a:lvl1pPr marL="0" indent="0">
              <a:spcBef>
                <a:spcPts val="0"/>
              </a:spcBef>
              <a:buNone/>
              <a:defRPr sz="4400" b="1">
                <a:solidFill>
                  <a:schemeClr val="bg1"/>
                </a:solidFill>
              </a:defRPr>
            </a:lvl1pPr>
            <a:lvl2pPr marL="228600" indent="0">
              <a:buNone/>
              <a:defRPr sz="4400" b="1">
                <a:solidFill>
                  <a:schemeClr val="bg1"/>
                </a:solidFill>
              </a:defRPr>
            </a:lvl2pPr>
            <a:lvl3pPr marL="457200" indent="0">
              <a:buNone/>
              <a:defRPr sz="4400" b="1">
                <a:solidFill>
                  <a:schemeClr val="bg1"/>
                </a:solidFill>
              </a:defRPr>
            </a:lvl3pPr>
            <a:lvl4pPr marL="685800" indent="0">
              <a:buNone/>
              <a:defRPr sz="4400" b="1">
                <a:solidFill>
                  <a:schemeClr val="bg1"/>
                </a:solidFill>
              </a:defRPr>
            </a:lvl4pPr>
            <a:lvl5pPr marL="914400" indent="0">
              <a:buNone/>
              <a:defRPr sz="4400" b="1">
                <a:solidFill>
                  <a:schemeClr val="bg1"/>
                </a:solidFill>
              </a:defRPr>
            </a:lvl5pPr>
          </a:lstStyle>
          <a:p>
            <a:pPr lvl="0"/>
            <a:r>
              <a:rPr lang="en-US" dirty="0"/>
              <a:t>Presentation Title Line One</a:t>
            </a:r>
          </a:p>
          <a:p>
            <a:pPr lvl="0"/>
            <a:r>
              <a:rPr lang="en-US" dirty="0"/>
              <a:t>Presentation Title Line Two</a:t>
            </a:r>
          </a:p>
        </p:txBody>
      </p:sp>
    </p:spTree>
    <p:extLst>
      <p:ext uri="{BB962C8B-B14F-4D97-AF65-F5344CB8AC3E}">
        <p14:creationId xmlns:p14="http://schemas.microsoft.com/office/powerpoint/2010/main" val="410823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tro and Outro Slide_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8DFEA6-102A-2710-9E1B-152D215114F9}"/>
              </a:ext>
            </a:extLst>
          </p:cNvPr>
          <p:cNvPicPr>
            <a:picLocks noChangeAspect="1"/>
          </p:cNvPicPr>
          <p:nvPr userDrawn="1"/>
        </p:nvPicPr>
        <p:blipFill>
          <a:blip r:embed="rId2"/>
          <a:srcRect t="755" b="755"/>
          <a:stretch/>
        </p:blipFill>
        <p:spPr>
          <a:xfrm>
            <a:off x="0" y="0"/>
            <a:ext cx="12192000" cy="6858000"/>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B82B1CD-5701-07C5-09F9-7D6259EA4018}"/>
              </a:ext>
            </a:extLst>
          </p:cNvPr>
          <p:cNvPicPr>
            <a:picLocks noChangeAspect="1"/>
          </p:cNvPicPr>
          <p:nvPr userDrawn="1"/>
        </p:nvPicPr>
        <p:blipFill>
          <a:blip r:embed="rId3"/>
          <a:stretch>
            <a:fillRect/>
          </a:stretch>
        </p:blipFill>
        <p:spPr>
          <a:xfrm>
            <a:off x="4046167" y="1127488"/>
            <a:ext cx="2444160" cy="514560"/>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FDECE4F9-2CB4-D8AA-6BDC-7F4EDFA9393A}"/>
              </a:ext>
            </a:extLst>
          </p:cNvPr>
          <p:cNvPicPr>
            <a:picLocks noChangeAspect="1"/>
          </p:cNvPicPr>
          <p:nvPr userDrawn="1"/>
        </p:nvPicPr>
        <p:blipFill>
          <a:blip r:embed="rId4"/>
          <a:stretch>
            <a:fillRect/>
          </a:stretch>
        </p:blipFill>
        <p:spPr>
          <a:xfrm>
            <a:off x="3912637" y="2328179"/>
            <a:ext cx="6276392" cy="2201641"/>
          </a:xfrm>
          <a:prstGeom prst="rect">
            <a:avLst/>
          </a:prstGeom>
        </p:spPr>
      </p:pic>
      <p:sp>
        <p:nvSpPr>
          <p:cNvPr id="10" name="Text Placeholder 9">
            <a:extLst>
              <a:ext uri="{FF2B5EF4-FFF2-40B4-BE49-F238E27FC236}">
                <a16:creationId xmlns:a16="http://schemas.microsoft.com/office/drawing/2014/main" id="{D713727D-E21B-3877-0CAA-CE22787A85C4}"/>
              </a:ext>
            </a:extLst>
          </p:cNvPr>
          <p:cNvSpPr>
            <a:spLocks noGrp="1"/>
          </p:cNvSpPr>
          <p:nvPr>
            <p:ph type="body" sz="quarter" idx="10" hasCustomPrompt="1"/>
          </p:nvPr>
        </p:nvSpPr>
        <p:spPr>
          <a:xfrm>
            <a:off x="4057597" y="5392737"/>
            <a:ext cx="7677203" cy="1096963"/>
          </a:xfrm>
        </p:spPr>
        <p:txBody>
          <a:bodyPr/>
          <a:lstStyle>
            <a:lvl1pPr marL="0" indent="0">
              <a:buFontTx/>
              <a:buNone/>
              <a:defRPr sz="1800" b="1">
                <a:solidFill>
                  <a:schemeClr val="bg1"/>
                </a:solidFill>
              </a:defRPr>
            </a:lvl1pPr>
            <a:lvl2pPr marL="228600" indent="0">
              <a:buFontTx/>
              <a:buNone/>
              <a:defRPr sz="1800" b="1">
                <a:solidFill>
                  <a:schemeClr val="bg1"/>
                </a:solidFill>
              </a:defRPr>
            </a:lvl2pPr>
            <a:lvl3pPr marL="457200" indent="0">
              <a:buFontTx/>
              <a:buNone/>
              <a:defRPr sz="1800" b="1">
                <a:solidFill>
                  <a:schemeClr val="bg1"/>
                </a:solidFill>
              </a:defRPr>
            </a:lvl3pPr>
            <a:lvl4pPr marL="685800" indent="0">
              <a:buFontTx/>
              <a:buNone/>
              <a:defRPr sz="1800" b="1">
                <a:solidFill>
                  <a:schemeClr val="bg1"/>
                </a:solidFill>
              </a:defRPr>
            </a:lvl4pPr>
            <a:lvl5pPr marL="914400" indent="0">
              <a:buFontTx/>
              <a:buNone/>
              <a:defRPr sz="1800" b="1">
                <a:solidFill>
                  <a:schemeClr val="bg1"/>
                </a:solidFill>
              </a:defRPr>
            </a:lvl5pPr>
          </a:lstStyle>
          <a:p>
            <a:pPr lvl="0"/>
            <a:r>
              <a:rPr lang="en-US" dirty="0"/>
              <a:t>Presentation title</a:t>
            </a:r>
          </a:p>
          <a:p>
            <a:pPr lvl="0"/>
            <a:r>
              <a:rPr lang="en-US" dirty="0"/>
              <a:t>Presented by</a:t>
            </a:r>
          </a:p>
        </p:txBody>
      </p:sp>
    </p:spTree>
    <p:extLst>
      <p:ext uri="{BB962C8B-B14F-4D97-AF65-F5344CB8AC3E}">
        <p14:creationId xmlns:p14="http://schemas.microsoft.com/office/powerpoint/2010/main" val="417684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Intro and Outro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8DFEA6-102A-2710-9E1B-152D215114F9}"/>
              </a:ext>
            </a:extLst>
          </p:cNvPr>
          <p:cNvPicPr>
            <a:picLocks noChangeAspect="1"/>
          </p:cNvPicPr>
          <p:nvPr userDrawn="1"/>
        </p:nvPicPr>
        <p:blipFill>
          <a:blip r:embed="rId2"/>
          <a:srcRect t="755" b="755"/>
          <a:stretch/>
        </p:blipFill>
        <p:spPr>
          <a:xfrm>
            <a:off x="0" y="0"/>
            <a:ext cx="12192000" cy="6858000"/>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B82B1CD-5701-07C5-09F9-7D6259EA4018}"/>
              </a:ext>
            </a:extLst>
          </p:cNvPr>
          <p:cNvPicPr>
            <a:picLocks noChangeAspect="1"/>
          </p:cNvPicPr>
          <p:nvPr userDrawn="1"/>
        </p:nvPicPr>
        <p:blipFill>
          <a:blip r:embed="rId3"/>
          <a:stretch>
            <a:fillRect/>
          </a:stretch>
        </p:blipFill>
        <p:spPr>
          <a:xfrm>
            <a:off x="4046167" y="1225296"/>
            <a:ext cx="2444160" cy="514560"/>
          </a:xfrm>
          <a:prstGeom prst="rect">
            <a:avLst/>
          </a:prstGeom>
        </p:spPr>
      </p:pic>
      <p:sp>
        <p:nvSpPr>
          <p:cNvPr id="5" name="Text Placeholder 4">
            <a:extLst>
              <a:ext uri="{FF2B5EF4-FFF2-40B4-BE49-F238E27FC236}">
                <a16:creationId xmlns:a16="http://schemas.microsoft.com/office/drawing/2014/main" id="{78468A31-CDCA-E522-5DEC-039B7F8EAAFF}"/>
              </a:ext>
            </a:extLst>
          </p:cNvPr>
          <p:cNvSpPr>
            <a:spLocks noGrp="1"/>
          </p:cNvSpPr>
          <p:nvPr>
            <p:ph type="body" sz="quarter" idx="10" hasCustomPrompt="1"/>
          </p:nvPr>
        </p:nvSpPr>
        <p:spPr>
          <a:xfrm>
            <a:off x="4046168" y="2473249"/>
            <a:ext cx="7464514" cy="1577424"/>
          </a:xfrm>
        </p:spPr>
        <p:txBody>
          <a:bodyPr anchor="b"/>
          <a:lstStyle>
            <a:lvl1pPr marL="0" indent="0">
              <a:spcBef>
                <a:spcPts val="0"/>
              </a:spcBef>
              <a:buNone/>
              <a:defRPr sz="4400" b="1" i="0">
                <a:solidFill>
                  <a:schemeClr val="bg1"/>
                </a:solidFill>
                <a:latin typeface="Arial" panose="020B0604020202020204" pitchFamily="34" charset="0"/>
                <a:cs typeface="Arial" panose="020B0604020202020204"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Presentation Title</a:t>
            </a:r>
          </a:p>
          <a:p>
            <a:pPr lvl="0"/>
            <a:r>
              <a:rPr lang="en-US" dirty="0"/>
              <a:t>Presentation Title Line Two</a:t>
            </a:r>
          </a:p>
        </p:txBody>
      </p:sp>
      <p:sp>
        <p:nvSpPr>
          <p:cNvPr id="7" name="Text Placeholder 6">
            <a:extLst>
              <a:ext uri="{FF2B5EF4-FFF2-40B4-BE49-F238E27FC236}">
                <a16:creationId xmlns:a16="http://schemas.microsoft.com/office/drawing/2014/main" id="{FF0BE40B-B378-0D8F-1B0D-71C3DECC7C50}"/>
              </a:ext>
            </a:extLst>
          </p:cNvPr>
          <p:cNvSpPr>
            <a:spLocks noGrp="1"/>
          </p:cNvSpPr>
          <p:nvPr>
            <p:ph type="body" sz="quarter" idx="11" hasCustomPrompt="1"/>
          </p:nvPr>
        </p:nvSpPr>
        <p:spPr>
          <a:xfrm>
            <a:off x="4046169" y="4645117"/>
            <a:ext cx="4075856" cy="556666"/>
          </a:xfrm>
        </p:spPr>
        <p:txBody>
          <a:bodyPr anchor="b"/>
          <a:lstStyle>
            <a:lvl1pPr marL="0" indent="0">
              <a:spcBef>
                <a:spcPts val="0"/>
              </a:spcBef>
              <a:buNone/>
              <a:defRPr sz="1400">
                <a:solidFill>
                  <a:schemeClr val="bg1"/>
                </a:solidFill>
              </a:defRPr>
            </a:lvl1pPr>
          </a:lstStyle>
          <a:p>
            <a:pPr lvl="0"/>
            <a:r>
              <a:rPr lang="en-US" dirty="0"/>
              <a:t>Presenter Name</a:t>
            </a:r>
          </a:p>
          <a:p>
            <a:pPr lvl="0"/>
            <a:r>
              <a:rPr lang="en-US" dirty="0"/>
              <a:t>Month xx, 2025</a:t>
            </a:r>
          </a:p>
        </p:txBody>
      </p:sp>
    </p:spTree>
    <p:extLst>
      <p:ext uri="{BB962C8B-B14F-4D97-AF65-F5344CB8AC3E}">
        <p14:creationId xmlns:p14="http://schemas.microsoft.com/office/powerpoint/2010/main" val="5294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09C2A-DF1F-A3CC-8F95-386C33202764}"/>
              </a:ext>
            </a:extLst>
          </p:cNvPr>
          <p:cNvSpPr txBox="1"/>
          <p:nvPr userDrawn="1"/>
        </p:nvSpPr>
        <p:spPr>
          <a:xfrm>
            <a:off x="2643809" y="6520070"/>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Arial"/>
              <a:buChar char="•"/>
            </a:pPr>
            <a:endParaRPr lang="en-US" sz="1600"/>
          </a:p>
        </p:txBody>
      </p:sp>
      <p:sp>
        <p:nvSpPr>
          <p:cNvPr id="2" name="Title Placeholder 1">
            <a:extLst>
              <a:ext uri="{FF2B5EF4-FFF2-40B4-BE49-F238E27FC236}">
                <a16:creationId xmlns:a16="http://schemas.microsoft.com/office/drawing/2014/main" id="{B9FAA0BE-D72A-3670-7F65-2302729B544B}"/>
              </a:ext>
            </a:extLst>
          </p:cNvPr>
          <p:cNvSpPr>
            <a:spLocks noGrp="1"/>
          </p:cNvSpPr>
          <p:nvPr>
            <p:ph type="title"/>
          </p:nvPr>
        </p:nvSpPr>
        <p:spPr>
          <a:xfrm>
            <a:off x="457200" y="365759"/>
            <a:ext cx="11277600" cy="1371600"/>
          </a:xfrm>
          <a:prstGeom prst="rect">
            <a:avLst/>
          </a:prstGeom>
        </p:spPr>
        <p:txBody>
          <a:bodyPr vert="horz" lIns="0" tIns="0" rIns="0" bIns="0" rtlCol="0" anchor="t" anchorCtr="0">
            <a:noAutofit/>
          </a:bodyPr>
          <a:lstStyle>
            <a:lvl1pPr>
              <a:defRPr>
                <a:latin typeface="+mj-lt"/>
              </a:defRPr>
            </a:lvl1pPr>
          </a:lstStyle>
          <a:p>
            <a:r>
              <a:rPr lang="en-US" dirty="0"/>
              <a:t>[Slide title]</a:t>
            </a:r>
          </a:p>
        </p:txBody>
      </p:sp>
      <p:sp>
        <p:nvSpPr>
          <p:cNvPr id="6" name="Content Placeholder 2">
            <a:extLst>
              <a:ext uri="{FF2B5EF4-FFF2-40B4-BE49-F238E27FC236}">
                <a16:creationId xmlns:a16="http://schemas.microsoft.com/office/drawing/2014/main" id="{3868B5CC-1466-E439-D97E-7706F761FC14}"/>
              </a:ext>
            </a:extLst>
          </p:cNvPr>
          <p:cNvSpPr>
            <a:spLocks noGrp="1"/>
          </p:cNvSpPr>
          <p:nvPr>
            <p:ph idx="1" hasCustomPrompt="1"/>
          </p:nvPr>
        </p:nvSpPr>
        <p:spPr>
          <a:xfrm>
            <a:off x="609600" y="2286000"/>
            <a:ext cx="11277600" cy="3214255"/>
          </a:xfrm>
        </p:spPr>
        <p:txBody>
          <a:bodyPr numCol="1" spcCol="301752">
            <a:noAutofit/>
          </a:bodyPr>
          <a:lstStyle>
            <a:lvl1pPr marL="365760" indent="-365760">
              <a:spcBef>
                <a:spcPts val="600"/>
              </a:spcBef>
              <a:buClr>
                <a:srgbClr val="0061A0"/>
              </a:buClr>
              <a:buFont typeface="+mj-lt"/>
              <a:buAutoNum type="arabicPeriod"/>
              <a:tabLst>
                <a:tab pos="5254625" algn="r"/>
              </a:tabLst>
              <a:defRPr sz="2400" b="0">
                <a:latin typeface="Arial Nova" panose="020B0504020202020204" pitchFamily="34" charset="0"/>
                <a:cs typeface="Aharoni" panose="02010803020104030203" pitchFamily="2" charset="-79"/>
              </a:defRPr>
            </a:lvl1pPr>
            <a:lvl2pPr marL="640080" indent="-274320">
              <a:spcBef>
                <a:spcPts val="0"/>
              </a:spcBef>
              <a:tabLst>
                <a:tab pos="5254625" algn="r"/>
              </a:tabLst>
              <a:defRPr sz="2400"/>
            </a:lvl2pPr>
            <a:lvl3pPr marL="914400" indent="-274320">
              <a:spcBef>
                <a:spcPts val="0"/>
              </a:spcBef>
              <a:tabLst>
                <a:tab pos="5254625" algn="r"/>
              </a:tabLst>
              <a:defRPr sz="2400"/>
            </a:lvl3pPr>
            <a:lvl4pPr marL="1188720" indent="-274320">
              <a:spcBef>
                <a:spcPts val="0"/>
              </a:spcBef>
              <a:tabLst>
                <a:tab pos="5254625" algn="r"/>
              </a:tabLst>
              <a:defRPr sz="2400"/>
            </a:lvl4pPr>
            <a:lvl5pPr marL="1463040" indent="-274320">
              <a:spcBef>
                <a:spcPts val="0"/>
              </a:spcBef>
              <a:tabLst>
                <a:tab pos="5254625" algn="r"/>
              </a:tabLst>
              <a:defRPr sz="2400"/>
            </a:lvl5pPr>
            <a:lvl6pPr marL="1737360" indent="-274320">
              <a:spcBef>
                <a:spcPts val="0"/>
              </a:spcBef>
              <a:tabLst>
                <a:tab pos="5254625" algn="r"/>
              </a:tabLst>
              <a:defRPr sz="2400"/>
            </a:lvl6pPr>
            <a:lvl7pPr marL="2011680" indent="-274320">
              <a:spcBef>
                <a:spcPts val="0"/>
              </a:spcBef>
              <a:tabLst>
                <a:tab pos="5254625" algn="r"/>
              </a:tabLst>
              <a:defRPr sz="2400"/>
            </a:lvl7pPr>
            <a:lvl8pPr marL="2286000" indent="-274320">
              <a:spcBef>
                <a:spcPts val="0"/>
              </a:spcBef>
              <a:tabLst>
                <a:tab pos="5254625" algn="r"/>
              </a:tabLst>
              <a:defRPr sz="2400"/>
            </a:lvl8pPr>
            <a:lvl9pPr marL="2560320" indent="-274320">
              <a:spcBef>
                <a:spcPts val="0"/>
              </a:spcBef>
              <a:tabLst>
                <a:tab pos="5254625" algn="r"/>
              </a:tabLst>
              <a:defRPr sz="2400"/>
            </a:lvl9pPr>
          </a:lstStyle>
          <a:p>
            <a:pPr marL="365760" indent="-365760" algn="l" rtl="0" eaLnBrk="1" latinLnBrk="0" hangingPunct="1">
              <a:spcBef>
                <a:spcPts val="600"/>
              </a:spcBef>
              <a:spcAft>
                <a:spcPts val="0"/>
              </a:spcAft>
              <a:buClr>
                <a:srgbClr val="0061A0"/>
              </a:buClr>
              <a:buSzPts val="2400"/>
              <a:buFont typeface="+mj-lt"/>
              <a:buAutoNum type="arabicPeriod"/>
              <a:tabLst>
                <a:tab pos="5254625" algn="r"/>
              </a:tabLst>
            </a:pPr>
            <a:r>
              <a:rPr lang="en-US" sz="1800" b="1" kern="1200" dirty="0">
                <a:solidFill>
                  <a:srgbClr val="000000"/>
                </a:solidFill>
                <a:effectLst/>
                <a:latin typeface="Arial" panose="020B0604020202020204" pitchFamily="34" charset="0"/>
                <a:ea typeface="+mn-ea"/>
                <a:cs typeface="+mn-cs"/>
              </a:rPr>
              <a:t>Agenda items are Arial Bold 24pt</a:t>
            </a:r>
            <a:endParaRPr lang="en-US" sz="1800" dirty="0">
              <a:effectLst/>
            </a:endParaRPr>
          </a:p>
          <a:p>
            <a:pPr marL="640080" indent="-274320" algn="l" rtl="0" eaLnBrk="1" latinLnBrk="0" hangingPunct="1">
              <a:spcBef>
                <a:spcPts val="0"/>
              </a:spcBef>
              <a:spcAft>
                <a:spcPts val="0"/>
              </a:spcAft>
              <a:tabLst>
                <a:tab pos="5254625" algn="r"/>
              </a:tabLst>
            </a:pPr>
            <a:r>
              <a:rPr lang="en-US" sz="1800" kern="1200" dirty="0">
                <a:solidFill>
                  <a:srgbClr val="000000"/>
                </a:solidFill>
                <a:effectLst/>
                <a:latin typeface="Arial" panose="020B0604020202020204" pitchFamily="34" charset="0"/>
                <a:ea typeface="+mn-ea"/>
                <a:cs typeface="+mn-cs"/>
              </a:rPr>
              <a:t>Additional text levels are possible</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This is placeholder text</a:t>
            </a:r>
            <a:endParaRPr lang="en-US" dirty="0">
              <a:effectLst/>
            </a:endParaRPr>
          </a:p>
          <a:p>
            <a:pPr marL="365760" indent="-365760" algn="l" rtl="0" eaLnBrk="1" latinLnBrk="0" hangingPunct="1">
              <a:spcBef>
                <a:spcPts val="600"/>
              </a:spcBef>
              <a:spcAft>
                <a:spcPts val="0"/>
              </a:spcAft>
              <a:tabLst>
                <a:tab pos="5254625" algn="r"/>
              </a:tabLst>
            </a:pPr>
            <a:r>
              <a:rPr lang="en-US" sz="1800" b="1" kern="1200" dirty="0">
                <a:solidFill>
                  <a:srgbClr val="000000"/>
                </a:solidFill>
                <a:effectLst/>
                <a:latin typeface="Arial" panose="020B0604020202020204" pitchFamily="34" charset="0"/>
                <a:ea typeface="+mn-ea"/>
                <a:cs typeface="+mn-cs"/>
              </a:rPr>
              <a:t>For more agenda items, use a second slide</a:t>
            </a:r>
            <a:endParaRPr lang="en-US" dirty="0">
              <a:effectLst/>
            </a:endParaRPr>
          </a:p>
        </p:txBody>
      </p:sp>
      <p:sp>
        <p:nvSpPr>
          <p:cNvPr id="9" name="Text Placeholder 8">
            <a:extLst>
              <a:ext uri="{FF2B5EF4-FFF2-40B4-BE49-F238E27FC236}">
                <a16:creationId xmlns:a16="http://schemas.microsoft.com/office/drawing/2014/main" id="{DCFE913E-A754-0D5A-FD4B-63A29E07B659}"/>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440" userDrawn="1">
          <p15:clr>
            <a:srgbClr val="FBAE40"/>
          </p15:clr>
        </p15:guide>
        <p15:guide id="4"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670F529-E7FB-3000-974B-690C15632327}"/>
              </a:ext>
            </a:extLst>
          </p:cNvPr>
          <p:cNvSpPr>
            <a:spLocks noGrp="1"/>
          </p:cNvSpPr>
          <p:nvPr>
            <p:ph idx="1" hasCustomPrompt="1"/>
          </p:nvPr>
        </p:nvSpPr>
        <p:spPr>
          <a:xfrm>
            <a:off x="457200" y="2286000"/>
            <a:ext cx="8686800" cy="3214255"/>
          </a:xfrm>
        </p:spPr>
        <p:txBody>
          <a:bodyPr/>
          <a:lstStyle>
            <a:lvl1pPr>
              <a:defRPr b="0" i="0">
                <a:latin typeface="Arial" panose="020B0604020202020204" pitchFamily="34" charset="0"/>
                <a:cs typeface="Arial" panose="020B0604020202020204" pitchFamily="34" charset="0"/>
              </a:defRPr>
            </a:lvl1pPr>
            <a:lvl2pPr>
              <a:defRPr b="0" i="0"/>
            </a:lvl2pPr>
          </a:lstStyle>
          <a:p>
            <a:pPr marL="0" indent="0">
              <a:buNone/>
            </a:pPr>
            <a:r>
              <a:rPr lang="en-US" b="1" dirty="0">
                <a:latin typeface="+mj-lt"/>
              </a:rPr>
              <a:t>If needed, use Arial Regular Bold for body headings</a:t>
            </a:r>
          </a:p>
          <a:p>
            <a:pPr marL="0" indent="0">
              <a:buNone/>
            </a:pPr>
            <a:r>
              <a:rPr lang="en-US" dirty="0"/>
              <a:t>By default, level one text comes with a bullet. However, it can be used without a bullet in sentence/paragraph format, like this, when bullets aren’t needed.</a:t>
            </a:r>
          </a:p>
          <a:p>
            <a:r>
              <a:rPr lang="en-US" dirty="0"/>
              <a:t>Use the Bullets button on the Home tab to toggle bullets off/on</a:t>
            </a:r>
          </a:p>
          <a:p>
            <a:r>
              <a:rPr lang="en-US" dirty="0"/>
              <a:t>Body text is Arial Regular with single line spacing</a:t>
            </a:r>
          </a:p>
          <a:p>
            <a:pPr lvl="1"/>
            <a:r>
              <a:rPr lang="en-US" dirty="0"/>
              <a:t>Additional text levels are possible, each indented further with a dash</a:t>
            </a:r>
          </a:p>
          <a:p>
            <a:r>
              <a:rPr lang="en-US" dirty="0"/>
              <a:t>Use the Increase List Level and Decrease List Level buttons in the Paragraph section of the Home tab to change text levels</a:t>
            </a:r>
          </a:p>
          <a:p>
            <a:r>
              <a:rPr lang="en-US" dirty="0"/>
              <a:t>For legibility and consistency, avoid crowding slides with too much text</a:t>
            </a:r>
          </a:p>
        </p:txBody>
      </p:sp>
      <p:sp>
        <p:nvSpPr>
          <p:cNvPr id="3" name="Title 1">
            <a:extLst>
              <a:ext uri="{FF2B5EF4-FFF2-40B4-BE49-F238E27FC236}">
                <a16:creationId xmlns:a16="http://schemas.microsoft.com/office/drawing/2014/main" id="{DC6290D0-93CC-6639-9751-174F6598EA24}"/>
              </a:ext>
            </a:extLst>
          </p:cNvPr>
          <p:cNvSpPr>
            <a:spLocks noGrp="1"/>
          </p:cNvSpPr>
          <p:nvPr>
            <p:ph type="title" hasCustomPrompt="1"/>
          </p:nvPr>
        </p:nvSpPr>
        <p:spPr>
          <a:xfrm>
            <a:off x="457200" y="365759"/>
            <a:ext cx="11277600" cy="1371600"/>
          </a:xfrm>
        </p:spPr>
        <p:txBody>
          <a:bodyPr/>
          <a:lstStyle>
            <a:lvl1pPr>
              <a:defRPr>
                <a:latin typeface="+mj-lt"/>
              </a:defRPr>
            </a:lvl1pPr>
          </a:lstStyle>
          <a:p>
            <a:r>
              <a:rPr lang="en-US" dirty="0"/>
              <a:t>[Slide title]</a:t>
            </a:r>
          </a:p>
        </p:txBody>
      </p:sp>
      <p:sp>
        <p:nvSpPr>
          <p:cNvPr id="4" name="Text Placeholder 8">
            <a:extLst>
              <a:ext uri="{FF2B5EF4-FFF2-40B4-BE49-F238E27FC236}">
                <a16:creationId xmlns:a16="http://schemas.microsoft.com/office/drawing/2014/main" id="{F365B45A-40D0-B91F-8D71-7B9D73B06F43}"/>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40" userDrawn="1">
          <p15:clr>
            <a:srgbClr val="FBAE40"/>
          </p15:clr>
        </p15:guide>
        <p15:guide id="2" orient="horz" pos="3744" userDrawn="1">
          <p15:clr>
            <a:srgbClr val="FBAE40"/>
          </p15:clr>
        </p15:guide>
        <p15:guide id="3" pos="57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A517-9C5C-BA4C-8D57-8810904550E9}"/>
              </a:ext>
            </a:extLst>
          </p:cNvPr>
          <p:cNvSpPr>
            <a:spLocks noGrp="1"/>
          </p:cNvSpPr>
          <p:nvPr>
            <p:ph type="title" hasCustomPrompt="1"/>
          </p:nvPr>
        </p:nvSpPr>
        <p:spPr/>
        <p:txBody>
          <a:bodyPr/>
          <a:lstStyle>
            <a:lvl1pPr>
              <a:defRPr>
                <a:latin typeface="+mj-lt"/>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457200" y="2286000"/>
            <a:ext cx="5486400" cy="324196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2286000"/>
            <a:ext cx="5486400" cy="324196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A98801DD-2BAA-4999-85E3-CE879FE5FBF6}"/>
              </a:ext>
            </a:extLst>
          </p:cNvPr>
          <p:cNvSpPr>
            <a:spLocks noGrp="1"/>
          </p:cNvSpPr>
          <p:nvPr>
            <p:ph type="body" sz="quarter" idx="10" hasCustomPrompt="1"/>
          </p:nvPr>
        </p:nvSpPr>
        <p:spPr>
          <a:xfrm>
            <a:off x="457200" y="5500688"/>
            <a:ext cx="11277600" cy="442912"/>
          </a:xfrm>
        </p:spPr>
        <p:txBody>
          <a:bodyPr anchor="b"/>
          <a:lstStyle>
            <a:lvl1pPr marL="0" indent="0">
              <a:spcBef>
                <a:spcPts val="0"/>
              </a:spcBef>
              <a:buFontTx/>
              <a:buNone/>
              <a:defRPr sz="800"/>
            </a:lvl1pPr>
            <a:lvl2pPr>
              <a:defRPr sz="800"/>
            </a:lvl2pPr>
            <a:lvl3pPr>
              <a:defRPr sz="800"/>
            </a:lvl3pPr>
            <a:lvl4pPr>
              <a:defRPr sz="800"/>
            </a:lvl4pPr>
            <a:lvl5pPr>
              <a:defRPr sz="800"/>
            </a:lvl5pPr>
          </a:lstStyle>
          <a:p>
            <a:pPr>
              <a:buSzPct val="100000"/>
            </a:pPr>
            <a:r>
              <a:rPr lang="en-US" dirty="0"/>
              <a:t>[Footnotes/references, if needed, appear here in Arial Regular 8pt.</a:t>
            </a:r>
          </a:p>
          <a:p>
            <a:pPr>
              <a:buSzPct val="100000"/>
            </a:pPr>
            <a:r>
              <a:rPr lang="en-US" dirty="0"/>
              <a:t>Text grows upwards as lines are added.]</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orient="horz" pos="3744" userDrawn="1">
          <p15:clr>
            <a:srgbClr val="FBAE40"/>
          </p15:clr>
        </p15:guide>
        <p15:guide id="4" orient="horz" pos="14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image" Target="../media/image2.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MetLife">
            <a:extLst>
              <a:ext uri="{FF2B5EF4-FFF2-40B4-BE49-F238E27FC236}">
                <a16:creationId xmlns:a16="http://schemas.microsoft.com/office/drawing/2014/main" id="{9A5B9F59-CF97-5940-B339-05EEC2A995DD}"/>
              </a:ext>
              <a:ext uri="{C183D7F6-B498-43B3-948B-1728B52AA6E4}">
                <adec:decorative xmlns:adec="http://schemas.microsoft.com/office/drawing/2017/decorative" val="1"/>
              </a:ext>
            </a:extLst>
          </p:cNvPr>
          <p:cNvPicPr preferRelativeResize="0">
            <a:picLocks noChangeAspect="1"/>
          </p:cNvPicPr>
          <p:nvPr userDrawn="1"/>
        </p:nvPicPr>
        <p:blipFill>
          <a:blip r:embed="rId25"/>
          <a:stretch>
            <a:fillRect/>
          </a:stretch>
        </p:blipFill>
        <p:spPr>
          <a:xfrm>
            <a:off x="273050" y="6062734"/>
            <a:ext cx="1692275" cy="658107"/>
          </a:xfrm>
          <a:prstGeom prst="rect">
            <a:avLst/>
          </a:prstGeom>
        </p:spPr>
      </p:pic>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457200" y="365759"/>
            <a:ext cx="11277600" cy="1371600"/>
          </a:xfrm>
          <a:prstGeom prst="rect">
            <a:avLst/>
          </a:prstGeom>
        </p:spPr>
        <p:txBody>
          <a:bodyPr vert="horz" lIns="0" tIns="0" rIns="0" bIns="0" rtlCol="0" anchor="t" anchorCtr="0">
            <a:noAutofit/>
          </a:bodyPr>
          <a:lstStyle/>
          <a:p>
            <a:r>
              <a:rPr lang="en-US" dirty="0"/>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457200" y="2286000"/>
            <a:ext cx="11277600" cy="3657600"/>
          </a:xfrm>
          <a:prstGeom prst="rect">
            <a:avLst/>
          </a:prstGeom>
        </p:spPr>
        <p:txBody>
          <a:bodyPr vert="horz" lIns="0" tIns="0" rIns="0" bIns="0" spcCol="3017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blue and yellow triangle on a black background&#10;&#10;Description automatically generated">
            <a:extLst>
              <a:ext uri="{FF2B5EF4-FFF2-40B4-BE49-F238E27FC236}">
                <a16:creationId xmlns:a16="http://schemas.microsoft.com/office/drawing/2014/main" id="{C1E1B841-FC41-3F34-5622-CE6B1175EC73}"/>
              </a:ext>
            </a:extLst>
          </p:cNvPr>
          <p:cNvPicPr>
            <a:picLocks noGrp="1" noRot="1" noChangeAspect="1" noMove="1" noResize="1" noEditPoints="1" noAdjustHandles="1" noChangeArrowheads="1" noChangeShapeType="1" noCrop="1"/>
          </p:cNvPicPr>
          <p:nvPr userDrawn="1"/>
        </p:nvPicPr>
        <p:blipFill>
          <a:blip r:embed="rId26"/>
          <a:stretch>
            <a:fillRect/>
          </a:stretch>
        </p:blipFill>
        <p:spPr>
          <a:xfrm>
            <a:off x="8192779" y="4724058"/>
            <a:ext cx="3999221" cy="2167320"/>
          </a:xfrm>
          <a:prstGeom prst="rect">
            <a:avLst/>
          </a:prstGeom>
        </p:spPr>
      </p:pic>
      <p:cxnSp>
        <p:nvCxnSpPr>
          <p:cNvPr id="11" name="Straight Connector 10">
            <a:extLst>
              <a:ext uri="{FF2B5EF4-FFF2-40B4-BE49-F238E27FC236}">
                <a16:creationId xmlns:a16="http://schemas.microsoft.com/office/drawing/2014/main" id="{819C51B3-225A-6CFC-F24E-BF7CF40EDBA7}"/>
              </a:ext>
            </a:extLst>
          </p:cNvPr>
          <p:cNvCxnSpPr>
            <a:cxnSpLocks noGrp="1" noRot="1" noMove="1" noResize="1" noEditPoints="1" noAdjustHandles="1" noChangeArrowheads="1" noChangeShapeType="1"/>
          </p:cNvCxnSpPr>
          <p:nvPr userDrawn="1"/>
        </p:nvCxnSpPr>
        <p:spPr>
          <a:xfrm>
            <a:off x="11581069" y="6350467"/>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2" name="Picture 11" descr="A black background with a black square&#10;&#10;Description automatically generated with medium confidence">
            <a:extLst>
              <a:ext uri="{FF2B5EF4-FFF2-40B4-BE49-F238E27FC236}">
                <a16:creationId xmlns:a16="http://schemas.microsoft.com/office/drawing/2014/main" id="{DB0A50DE-3F8F-334E-2CD7-5607E6D0905E}"/>
              </a:ext>
            </a:extLst>
          </p:cNvPr>
          <p:cNvPicPr>
            <a:picLocks noChangeAspect="1"/>
          </p:cNvPicPr>
          <p:nvPr userDrawn="1"/>
        </p:nvPicPr>
        <p:blipFill>
          <a:blip r:embed="rId27"/>
          <a:stretch>
            <a:fillRect/>
          </a:stretch>
        </p:blipFill>
        <p:spPr>
          <a:xfrm>
            <a:off x="10279846" y="6417527"/>
            <a:ext cx="1185348" cy="173172"/>
          </a:xfrm>
          <a:prstGeom prst="rect">
            <a:avLst/>
          </a:prstGeom>
        </p:spPr>
      </p:pic>
      <p:sp>
        <p:nvSpPr>
          <p:cNvPr id="16" name="Slide Number Placeholder 3">
            <a:extLst>
              <a:ext uri="{FF2B5EF4-FFF2-40B4-BE49-F238E27FC236}">
                <a16:creationId xmlns:a16="http://schemas.microsoft.com/office/drawing/2014/main" id="{9B33694D-5ED7-7CBF-788F-97AE6E01D375}"/>
              </a:ext>
            </a:extLst>
          </p:cNvPr>
          <p:cNvSpPr/>
          <p:nvPr userDrawn="1"/>
        </p:nvSpPr>
        <p:spPr>
          <a:xfrm>
            <a:off x="11427094" y="6366025"/>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81" r:id="rId1"/>
    <p:sldLayoutId id="2147483694" r:id="rId2"/>
    <p:sldLayoutId id="2147483688" r:id="rId3"/>
    <p:sldLayoutId id="2147483695" r:id="rId4"/>
    <p:sldLayoutId id="2147483687" r:id="rId5"/>
    <p:sldLayoutId id="2147483696" r:id="rId6"/>
    <p:sldLayoutId id="2147483663" r:id="rId7"/>
    <p:sldLayoutId id="2147483650" r:id="rId8"/>
    <p:sldLayoutId id="2147483652" r:id="rId9"/>
    <p:sldLayoutId id="2147483656" r:id="rId10"/>
    <p:sldLayoutId id="2147483657" r:id="rId11"/>
    <p:sldLayoutId id="2147483660" r:id="rId12"/>
    <p:sldLayoutId id="2147483661" r:id="rId13"/>
    <p:sldLayoutId id="2147483654" r:id="rId14"/>
    <p:sldLayoutId id="2147483655" r:id="rId15"/>
    <p:sldLayoutId id="2147483682" r:id="rId16"/>
    <p:sldLayoutId id="2147483683" r:id="rId17"/>
    <p:sldLayoutId id="2147483685" r:id="rId18"/>
    <p:sldLayoutId id="2147483686" r:id="rId19"/>
    <p:sldLayoutId id="2147483692" r:id="rId20"/>
    <p:sldLayoutId id="2147483693" r:id="rId21"/>
    <p:sldLayoutId id="2147483700" r:id="rId22"/>
    <p:sldLayoutId id="214748370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a:solidFill>
            <a:srgbClr val="0061A0"/>
          </a:solidFill>
          <a:latin typeface="+mj-lt"/>
          <a:ea typeface="+mj-ea"/>
          <a:cs typeface="Arial" panose="020B0604020202020204" pitchFamily="34" charset="0"/>
        </a:defRPr>
      </a:lvl1pPr>
    </p:titleStyle>
    <p:bodyStyle>
      <a:lvl1pPr marL="228600" indent="-2286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1pPr>
      <a:lvl2pPr marL="4572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2pPr>
      <a:lvl3pPr marL="6858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3pPr>
      <a:lvl4pPr marL="9144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4pPr>
      <a:lvl5pPr marL="11430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88" userDrawn="1">
          <p15:clr>
            <a:srgbClr val="F26B43"/>
          </p15:clr>
        </p15:guide>
        <p15:guide id="3" pos="7392" userDrawn="1">
          <p15:clr>
            <a:srgbClr val="F26B43"/>
          </p15:clr>
        </p15:guide>
        <p15:guide id="6" orient="horz" pos="40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16C019-D74D-2280-AD2B-44CB37B60D1F}"/>
              </a:ext>
            </a:extLst>
          </p:cNvPr>
          <p:cNvSpPr>
            <a:spLocks noGrp="1" noRot="1" noMove="1" noResize="1" noEditPoints="1" noAdjustHandles="1" noChangeArrowheads="1" noChangeShapeType="1"/>
          </p:cNvSpPr>
          <p:nvPr userDrawn="1"/>
        </p:nvSpPr>
        <p:spPr>
          <a:xfrm>
            <a:off x="1" y="1515292"/>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pic>
        <p:nvPicPr>
          <p:cNvPr id="9" name="MetLife">
            <a:extLst>
              <a:ext uri="{FF2B5EF4-FFF2-40B4-BE49-F238E27FC236}">
                <a16:creationId xmlns:a16="http://schemas.microsoft.com/office/drawing/2014/main" id="{9A5B9F59-CF97-5940-B339-05EEC2A995DD}"/>
              </a:ext>
              <a:ext uri="{C183D7F6-B498-43B3-948B-1728B52AA6E4}">
                <adec:decorative xmlns:adec="http://schemas.microsoft.com/office/drawing/2017/decorative" val="1"/>
              </a:ext>
            </a:extLst>
          </p:cNvPr>
          <p:cNvPicPr preferRelativeResize="0">
            <a:picLocks noChangeAspect="1"/>
          </p:cNvPicPr>
          <p:nvPr userDrawn="1"/>
        </p:nvPicPr>
        <p:blipFill>
          <a:blip r:embed="rId6"/>
          <a:stretch>
            <a:fillRect/>
          </a:stretch>
        </p:blipFill>
        <p:spPr>
          <a:xfrm>
            <a:off x="273050" y="6062734"/>
            <a:ext cx="1692275" cy="658107"/>
          </a:xfrm>
          <a:prstGeom prst="rect">
            <a:avLst/>
          </a:prstGeom>
        </p:spPr>
      </p:pic>
      <p:pic>
        <p:nvPicPr>
          <p:cNvPr id="5" name="Picture 4" descr="A blue and yellow triangle on a black background&#10;&#10;Description automatically generated">
            <a:extLst>
              <a:ext uri="{FF2B5EF4-FFF2-40B4-BE49-F238E27FC236}">
                <a16:creationId xmlns:a16="http://schemas.microsoft.com/office/drawing/2014/main" id="{B097FE6A-948D-1321-73C0-481B91848C43}"/>
              </a:ext>
            </a:extLst>
          </p:cNvPr>
          <p:cNvPicPr>
            <a:picLocks noChangeAspect="1"/>
          </p:cNvPicPr>
          <p:nvPr userDrawn="1"/>
        </p:nvPicPr>
        <p:blipFill>
          <a:blip r:embed="rId7"/>
          <a:stretch>
            <a:fillRect/>
          </a:stretch>
        </p:blipFill>
        <p:spPr>
          <a:xfrm>
            <a:off x="8192779" y="4724058"/>
            <a:ext cx="3999221" cy="2167320"/>
          </a:xfrm>
          <a:prstGeom prst="rect">
            <a:avLst/>
          </a:prstGeom>
        </p:spPr>
      </p:pic>
      <p:cxnSp>
        <p:nvCxnSpPr>
          <p:cNvPr id="11" name="Straight Connector 10">
            <a:extLst>
              <a:ext uri="{FF2B5EF4-FFF2-40B4-BE49-F238E27FC236}">
                <a16:creationId xmlns:a16="http://schemas.microsoft.com/office/drawing/2014/main" id="{9DFB0D59-10B1-910D-73C9-F0037C156F1C}"/>
              </a:ext>
            </a:extLst>
          </p:cNvPr>
          <p:cNvCxnSpPr/>
          <p:nvPr userDrawn="1"/>
        </p:nvCxnSpPr>
        <p:spPr>
          <a:xfrm>
            <a:off x="11581069" y="6350467"/>
            <a:ext cx="0" cy="27833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lt1"/>
          </a:fontRef>
        </p:style>
      </p:cxnSp>
      <p:pic>
        <p:nvPicPr>
          <p:cNvPr id="12" name="Picture 11" descr="A black background with a black square&#10;&#10;Description automatically generated with medium confidence">
            <a:extLst>
              <a:ext uri="{FF2B5EF4-FFF2-40B4-BE49-F238E27FC236}">
                <a16:creationId xmlns:a16="http://schemas.microsoft.com/office/drawing/2014/main" id="{7E5C4CEB-C3A1-5B28-A0EF-C72FF7C11A6C}"/>
              </a:ext>
            </a:extLst>
          </p:cNvPr>
          <p:cNvPicPr>
            <a:picLocks noChangeAspect="1"/>
          </p:cNvPicPr>
          <p:nvPr userDrawn="1"/>
        </p:nvPicPr>
        <p:blipFill>
          <a:blip r:embed="rId8"/>
          <a:stretch>
            <a:fillRect/>
          </a:stretch>
        </p:blipFill>
        <p:spPr>
          <a:xfrm>
            <a:off x="10279846" y="6417527"/>
            <a:ext cx="1185348" cy="173172"/>
          </a:xfrm>
          <a:prstGeom prst="rect">
            <a:avLst/>
          </a:prstGeom>
        </p:spPr>
      </p:pic>
      <p:sp>
        <p:nvSpPr>
          <p:cNvPr id="10" name="Title Placeholder 1">
            <a:extLst>
              <a:ext uri="{FF2B5EF4-FFF2-40B4-BE49-F238E27FC236}">
                <a16:creationId xmlns:a16="http://schemas.microsoft.com/office/drawing/2014/main" id="{4F193048-899C-F9DD-1EB4-8944991D393D}"/>
              </a:ext>
            </a:extLst>
          </p:cNvPr>
          <p:cNvSpPr>
            <a:spLocks noGrp="1"/>
          </p:cNvSpPr>
          <p:nvPr>
            <p:ph type="title"/>
          </p:nvPr>
        </p:nvSpPr>
        <p:spPr>
          <a:xfrm>
            <a:off x="457200" y="365759"/>
            <a:ext cx="11277600" cy="1371600"/>
          </a:xfrm>
          <a:prstGeom prst="rect">
            <a:avLst/>
          </a:prstGeom>
        </p:spPr>
        <p:txBody>
          <a:bodyPr vert="horz" lIns="0" tIns="0" rIns="0" bIns="0" rtlCol="0" anchor="t" anchorCtr="0">
            <a:noAutofit/>
          </a:bodyPr>
          <a:lstStyle/>
          <a:p>
            <a:r>
              <a:rPr lang="en-US" dirty="0"/>
              <a:t>[Slide title]</a:t>
            </a:r>
          </a:p>
        </p:txBody>
      </p:sp>
      <p:sp>
        <p:nvSpPr>
          <p:cNvPr id="13" name="Text Placeholder 2">
            <a:extLst>
              <a:ext uri="{FF2B5EF4-FFF2-40B4-BE49-F238E27FC236}">
                <a16:creationId xmlns:a16="http://schemas.microsoft.com/office/drawing/2014/main" id="{75AFF099-D5DD-42F8-5A89-33CB89D5922C}"/>
              </a:ext>
            </a:extLst>
          </p:cNvPr>
          <p:cNvSpPr>
            <a:spLocks noGrp="1"/>
          </p:cNvSpPr>
          <p:nvPr>
            <p:ph type="body" idx="1"/>
          </p:nvPr>
        </p:nvSpPr>
        <p:spPr>
          <a:xfrm>
            <a:off x="457200" y="2286000"/>
            <a:ext cx="11277600" cy="3657600"/>
          </a:xfrm>
          <a:prstGeom prst="rect">
            <a:avLst/>
          </a:prstGeom>
        </p:spPr>
        <p:txBody>
          <a:bodyPr vert="horz" lIns="0" tIns="0" rIns="0" bIns="0" spcCol="3017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3">
            <a:extLst>
              <a:ext uri="{FF2B5EF4-FFF2-40B4-BE49-F238E27FC236}">
                <a16:creationId xmlns:a16="http://schemas.microsoft.com/office/drawing/2014/main" id="{8B944E30-99E9-3DA2-9903-17D07EA9F264}"/>
              </a:ext>
            </a:extLst>
          </p:cNvPr>
          <p:cNvSpPr/>
          <p:nvPr userDrawn="1"/>
        </p:nvSpPr>
        <p:spPr>
          <a:xfrm>
            <a:off x="11427094" y="6366025"/>
            <a:ext cx="457200" cy="228600"/>
          </a:xfrm>
          <a:prstGeom prst="rect">
            <a:avLst/>
          </a:prstGeom>
        </p:spPr>
        <p:txBody>
          <a:bodyPr vert="horz" wrap="none" lIns="0" tIns="0" rIns="0" bIns="0" rtlCol="0" anchor="b" anchorCtr="0"/>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131009344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7" r:id="rId3"/>
    <p:sldLayoutId id="214748370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a:solidFill>
            <a:srgbClr val="0061A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p15:clr>
            <a:srgbClr val="F26B43"/>
          </p15:clr>
        </p15:guide>
        <p15:guide id="2" pos="288">
          <p15:clr>
            <a:srgbClr val="F26B43"/>
          </p15:clr>
        </p15:guide>
        <p15:guide id="3" pos="7392">
          <p15:clr>
            <a:srgbClr val="F26B43"/>
          </p15:clr>
        </p15:guide>
        <p15:guide id="6"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2.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22.jpe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22.jpe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 Id="rId5" Type="http://schemas.openxmlformats.org/officeDocument/2006/relationships/image" Target="../media/image43.emf"/><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429104-17BA-5AEE-344B-C478E0850474}"/>
              </a:ext>
            </a:extLst>
          </p:cNvPr>
          <p:cNvSpPr>
            <a:spLocks noGrp="1"/>
          </p:cNvSpPr>
          <p:nvPr>
            <p:ph type="body" sz="quarter" idx="10"/>
          </p:nvPr>
        </p:nvSpPr>
        <p:spPr/>
        <p:txBody>
          <a:bodyPr/>
          <a:lstStyle/>
          <a:p>
            <a:r>
              <a:rPr lang="en-US" dirty="0"/>
              <a:t>Qualys Competitors | Tenable and InsightVM Pilots 2025</a:t>
            </a:r>
          </a:p>
          <a:p>
            <a:r>
              <a:rPr lang="en-US" dirty="0"/>
              <a:t>Presented by: Tyler Hiovich, Austin Berg, and Aidan Thomas</a:t>
            </a:r>
          </a:p>
        </p:txBody>
      </p:sp>
    </p:spTree>
    <p:extLst>
      <p:ext uri="{BB962C8B-B14F-4D97-AF65-F5344CB8AC3E}">
        <p14:creationId xmlns:p14="http://schemas.microsoft.com/office/powerpoint/2010/main" val="258297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665F-501D-BEA9-4292-6267088515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1D7C0A-9D18-1195-3469-AC5C5238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0"/>
            <a:ext cx="5038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ED4F5E0-AF7F-1C5D-AE4D-75F7C978F84F}"/>
              </a:ext>
            </a:extLst>
          </p:cNvPr>
          <p:cNvSpPr>
            <a:spLocks noGrp="1"/>
          </p:cNvSpPr>
          <p:nvPr>
            <p:ph type="title"/>
          </p:nvPr>
        </p:nvSpPr>
        <p:spPr>
          <a:xfrm>
            <a:off x="457200" y="365759"/>
            <a:ext cx="11277600" cy="442912"/>
          </a:xfrm>
        </p:spPr>
        <p:txBody>
          <a:bodyPr/>
          <a:lstStyle/>
          <a:p>
            <a:r>
              <a:rPr lang="en-US" b="0" dirty="0">
                <a:latin typeface="Arial Nova Light" panose="020B0304020202020204" pitchFamily="34" charset="0"/>
              </a:rPr>
              <a:t>InsightVM | Agent Comparison (vs. QCA)</a:t>
            </a:r>
          </a:p>
        </p:txBody>
      </p:sp>
      <p:sp>
        <p:nvSpPr>
          <p:cNvPr id="10" name="TextBox 9">
            <a:extLst>
              <a:ext uri="{FF2B5EF4-FFF2-40B4-BE49-F238E27FC236}">
                <a16:creationId xmlns:a16="http://schemas.microsoft.com/office/drawing/2014/main" id="{D1C80DF0-10E1-4407-ECE0-FDDA2B159794}"/>
              </a:ext>
            </a:extLst>
          </p:cNvPr>
          <p:cNvSpPr txBox="1"/>
          <p:nvPr/>
        </p:nvSpPr>
        <p:spPr>
          <a:xfrm>
            <a:off x="457200" y="1281817"/>
            <a:ext cx="3754499" cy="4468860"/>
          </a:xfrm>
          <a:prstGeom prst="rect">
            <a:avLst/>
          </a:prstGeom>
          <a:noFill/>
        </p:spPr>
        <p:txBody>
          <a:bodyPr wrap="square" lIns="0" tIns="0" rIns="0" bIns="0" rtlCol="0">
            <a:noAutofit/>
          </a:bodyPr>
          <a:lstStyle/>
          <a:p>
            <a:pPr>
              <a:lnSpc>
                <a:spcPct val="100000"/>
              </a:lnSpc>
              <a:spcBef>
                <a:spcPts val="1200"/>
              </a:spcBef>
              <a:buSzPct val="100000"/>
            </a:pPr>
            <a:r>
              <a:rPr lang="en-US" sz="1600" b="1" dirty="0"/>
              <a:t>Insight Agent Strengths:</a:t>
            </a:r>
          </a:p>
          <a:p>
            <a:pPr marL="342900" indent="-342900">
              <a:lnSpc>
                <a:spcPct val="100000"/>
              </a:lnSpc>
              <a:spcBef>
                <a:spcPts val="1200"/>
              </a:spcBef>
              <a:buSzPct val="100000"/>
              <a:buFont typeface="+mj-lt"/>
              <a:buAutoNum type="arabicPeriod"/>
            </a:pPr>
            <a:r>
              <a:rPr lang="en-US" sz="1600" dirty="0"/>
              <a:t>Support for prominent Operating Systems</a:t>
            </a:r>
          </a:p>
          <a:p>
            <a:pPr marL="342900" indent="-342900">
              <a:lnSpc>
                <a:spcPct val="100000"/>
              </a:lnSpc>
              <a:spcBef>
                <a:spcPts val="1200"/>
              </a:spcBef>
              <a:buSzPct val="100000"/>
              <a:buFont typeface="+mj-lt"/>
              <a:buAutoNum type="arabicPeriod"/>
            </a:pPr>
            <a:r>
              <a:rPr lang="en-US" sz="1600" dirty="0"/>
              <a:t>Easy installation</a:t>
            </a:r>
          </a:p>
          <a:p>
            <a:pPr marL="342900" indent="-342900">
              <a:lnSpc>
                <a:spcPct val="100000"/>
              </a:lnSpc>
              <a:spcBef>
                <a:spcPts val="1200"/>
              </a:spcBef>
              <a:buSzPct val="100000"/>
              <a:buFont typeface="+mj-lt"/>
              <a:buAutoNum type="arabicPeriod"/>
            </a:pPr>
            <a:endParaRPr lang="en-US" sz="1600" dirty="0"/>
          </a:p>
          <a:p>
            <a:pPr>
              <a:lnSpc>
                <a:spcPct val="100000"/>
              </a:lnSpc>
              <a:spcBef>
                <a:spcPts val="1200"/>
              </a:spcBef>
              <a:buSzPct val="100000"/>
            </a:pPr>
            <a:r>
              <a:rPr lang="en-US" sz="1600" b="1" dirty="0"/>
              <a:t>Insight Agent Weaknesses:</a:t>
            </a:r>
          </a:p>
          <a:p>
            <a:pPr marL="342900" indent="-342900">
              <a:lnSpc>
                <a:spcPct val="100000"/>
              </a:lnSpc>
              <a:spcBef>
                <a:spcPts val="1200"/>
              </a:spcBef>
              <a:buSzPct val="100000"/>
              <a:buFont typeface="+mj-lt"/>
              <a:buAutoNum type="arabicPeriod"/>
            </a:pPr>
            <a:r>
              <a:rPr lang="en-US" sz="1600" dirty="0"/>
              <a:t>More restrictive OS support</a:t>
            </a:r>
          </a:p>
          <a:p>
            <a:pPr marL="342900" indent="-342900">
              <a:lnSpc>
                <a:spcPct val="100000"/>
              </a:lnSpc>
              <a:spcBef>
                <a:spcPts val="1200"/>
              </a:spcBef>
              <a:buSzPct val="100000"/>
              <a:buFont typeface="+mj-lt"/>
              <a:buAutoNum type="arabicPeriod"/>
            </a:pPr>
            <a:r>
              <a:rPr lang="en-US" sz="1600" dirty="0"/>
              <a:t>No On-Demand Scan Capabilities</a:t>
            </a:r>
          </a:p>
          <a:p>
            <a:pPr marL="342900" indent="-342900">
              <a:lnSpc>
                <a:spcPct val="100000"/>
              </a:lnSpc>
              <a:spcBef>
                <a:spcPts val="1200"/>
              </a:spcBef>
              <a:buSzPct val="100000"/>
              <a:buFont typeface="+mj-lt"/>
              <a:buAutoNum type="arabicPeriod"/>
            </a:pPr>
            <a:r>
              <a:rPr lang="en-US" sz="1600" dirty="0"/>
              <a:t>Resource intensive by comparison</a:t>
            </a:r>
          </a:p>
          <a:p>
            <a:pPr marL="342900" indent="-342900">
              <a:lnSpc>
                <a:spcPct val="100000"/>
              </a:lnSpc>
              <a:spcBef>
                <a:spcPts val="1200"/>
              </a:spcBef>
              <a:buSzPct val="100000"/>
              <a:buFont typeface="+mj-lt"/>
              <a:buAutoNum type="arabicPeriod"/>
            </a:pPr>
            <a:r>
              <a:rPr lang="en-US" sz="1600" dirty="0"/>
              <a:t>Less architecture support</a:t>
            </a:r>
          </a:p>
          <a:p>
            <a:pPr marL="742950" lvl="1" indent="-285750">
              <a:spcBef>
                <a:spcPts val="1200"/>
              </a:spcBef>
              <a:buSzPct val="100000"/>
              <a:buFont typeface="Arial" panose="020B0604020202020204" pitchFamily="34" charset="0"/>
              <a:buChar char="•"/>
            </a:pPr>
            <a:r>
              <a:rPr lang="en-US" sz="1600" dirty="0"/>
              <a:t>Only x86-64</a:t>
            </a:r>
          </a:p>
          <a:p>
            <a:pPr marL="742950" lvl="1" indent="-285750">
              <a:spcBef>
                <a:spcPts val="1200"/>
              </a:spcBef>
              <a:buSzPct val="100000"/>
              <a:buFont typeface="Arial" panose="020B0604020202020204" pitchFamily="34" charset="0"/>
              <a:buChar char="•"/>
            </a:pPr>
            <a:r>
              <a:rPr lang="en-US" sz="1600" dirty="0"/>
              <a:t>ARM (limited)</a:t>
            </a:r>
          </a:p>
        </p:txBody>
      </p:sp>
      <p:sp>
        <p:nvSpPr>
          <p:cNvPr id="2" name="Text Placeholder 3">
            <a:extLst>
              <a:ext uri="{FF2B5EF4-FFF2-40B4-BE49-F238E27FC236}">
                <a16:creationId xmlns:a16="http://schemas.microsoft.com/office/drawing/2014/main" id="{0EB1194F-1988-71F2-495C-12A18D62FA96}"/>
              </a:ext>
            </a:extLst>
          </p:cNvPr>
          <p:cNvSpPr>
            <a:spLocks noGrp="1"/>
          </p:cNvSpPr>
          <p:nvPr>
            <p:ph type="body" sz="quarter" idx="10"/>
          </p:nvPr>
        </p:nvSpPr>
        <p:spPr>
          <a:xfrm>
            <a:off x="3513083" y="6370434"/>
            <a:ext cx="5165834" cy="121807"/>
          </a:xfrm>
        </p:spPr>
        <p:txBody>
          <a:bodyPr/>
          <a:lstStyle/>
          <a:p>
            <a:pPr algn="ctr">
              <a:spcBef>
                <a:spcPts val="1200"/>
              </a:spcBef>
              <a:buSzPct val="100000"/>
            </a:pPr>
            <a:r>
              <a:rPr lang="en-US" dirty="0"/>
              <a:t>*Legacy Operating System is limited requiring agent versions to be downgraded for compatibility</a:t>
            </a:r>
          </a:p>
        </p:txBody>
      </p:sp>
      <p:pic>
        <p:nvPicPr>
          <p:cNvPr id="5" name="Picture 4">
            <a:extLst>
              <a:ext uri="{FF2B5EF4-FFF2-40B4-BE49-F238E27FC236}">
                <a16:creationId xmlns:a16="http://schemas.microsoft.com/office/drawing/2014/main" id="{136384B4-F699-F917-46FC-2B36CCB8764E}"/>
              </a:ext>
            </a:extLst>
          </p:cNvPr>
          <p:cNvPicPr>
            <a:picLocks noChangeAspect="1"/>
          </p:cNvPicPr>
          <p:nvPr/>
        </p:nvPicPr>
        <p:blipFill>
          <a:blip r:embed="rId4"/>
          <a:stretch>
            <a:fillRect/>
          </a:stretch>
        </p:blipFill>
        <p:spPr>
          <a:xfrm>
            <a:off x="4483048" y="3102496"/>
            <a:ext cx="7611537" cy="2400635"/>
          </a:xfrm>
          <a:prstGeom prst="rect">
            <a:avLst/>
          </a:prstGeom>
        </p:spPr>
      </p:pic>
      <p:pic>
        <p:nvPicPr>
          <p:cNvPr id="8" name="Picture 7">
            <a:extLst>
              <a:ext uri="{FF2B5EF4-FFF2-40B4-BE49-F238E27FC236}">
                <a16:creationId xmlns:a16="http://schemas.microsoft.com/office/drawing/2014/main" id="{B661E882-29DA-8838-6346-CE3803F69AD9}"/>
              </a:ext>
            </a:extLst>
          </p:cNvPr>
          <p:cNvPicPr>
            <a:picLocks noChangeAspect="1"/>
          </p:cNvPicPr>
          <p:nvPr/>
        </p:nvPicPr>
        <p:blipFill>
          <a:blip r:embed="rId5"/>
          <a:stretch>
            <a:fillRect/>
          </a:stretch>
        </p:blipFill>
        <p:spPr>
          <a:xfrm>
            <a:off x="4483048" y="5486633"/>
            <a:ext cx="7611537" cy="695422"/>
          </a:xfrm>
          <a:prstGeom prst="rect">
            <a:avLst/>
          </a:prstGeom>
        </p:spPr>
      </p:pic>
      <p:graphicFrame>
        <p:nvGraphicFramePr>
          <p:cNvPr id="9" name="Table 8">
            <a:extLst>
              <a:ext uri="{FF2B5EF4-FFF2-40B4-BE49-F238E27FC236}">
                <a16:creationId xmlns:a16="http://schemas.microsoft.com/office/drawing/2014/main" id="{31628030-5B1F-4945-030A-FDF3D6B5F6AD}"/>
              </a:ext>
            </a:extLst>
          </p:cNvPr>
          <p:cNvGraphicFramePr>
            <a:graphicFrameLocks noGrp="1"/>
          </p:cNvGraphicFramePr>
          <p:nvPr>
            <p:extLst>
              <p:ext uri="{D42A27DB-BD31-4B8C-83A1-F6EECF244321}">
                <p14:modId xmlns:p14="http://schemas.microsoft.com/office/powerpoint/2010/main" val="1857885767"/>
              </p:ext>
            </p:extLst>
          </p:nvPr>
        </p:nvGraphicFramePr>
        <p:xfrm>
          <a:off x="5658421" y="967722"/>
          <a:ext cx="4643764" cy="1975722"/>
        </p:xfrm>
        <a:graphic>
          <a:graphicData uri="http://schemas.openxmlformats.org/drawingml/2006/table">
            <a:tbl>
              <a:tblPr/>
              <a:tblGrid>
                <a:gridCol w="2215489">
                  <a:extLst>
                    <a:ext uri="{9D8B030D-6E8A-4147-A177-3AD203B41FA5}">
                      <a16:colId xmlns:a16="http://schemas.microsoft.com/office/drawing/2014/main" val="3994393885"/>
                    </a:ext>
                  </a:extLst>
                </a:gridCol>
                <a:gridCol w="1217504">
                  <a:extLst>
                    <a:ext uri="{9D8B030D-6E8A-4147-A177-3AD203B41FA5}">
                      <a16:colId xmlns:a16="http://schemas.microsoft.com/office/drawing/2014/main" val="1636653234"/>
                    </a:ext>
                  </a:extLst>
                </a:gridCol>
                <a:gridCol w="1210771">
                  <a:extLst>
                    <a:ext uri="{9D8B030D-6E8A-4147-A177-3AD203B41FA5}">
                      <a16:colId xmlns:a16="http://schemas.microsoft.com/office/drawing/2014/main" val="2481041285"/>
                    </a:ext>
                  </a:extLst>
                </a:gridCol>
              </a:tblGrid>
              <a:tr h="329287">
                <a:tc>
                  <a:txBody>
                    <a:bodyPr/>
                    <a:lstStyle/>
                    <a:p>
                      <a:pPr marL="0" algn="ctr" defTabSz="914400" rtl="0" eaLnBrk="1" fontAlgn="b" latinLnBrk="0" hangingPunct="1">
                        <a:buNone/>
                      </a:pPr>
                      <a:r>
                        <a:rPr lang="en-US" sz="1600" b="1" kern="1200" dirty="0">
                          <a:solidFill>
                            <a:schemeClr val="bg1"/>
                          </a:solidFill>
                          <a:effectLst/>
                          <a:latin typeface="+mn-lt"/>
                          <a:ea typeface="+mn-ea"/>
                          <a:cs typeface="+mn-cs"/>
                        </a:rPr>
                        <a:t>Feature </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marL="0" algn="ctr" defTabSz="914400" rtl="0" eaLnBrk="1" fontAlgn="b" latinLnBrk="0" hangingPunct="1">
                        <a:buNone/>
                      </a:pPr>
                      <a:r>
                        <a:rPr lang="en-US" sz="1600" b="1" kern="1200" dirty="0">
                          <a:solidFill>
                            <a:schemeClr val="bg1"/>
                          </a:solidFill>
                          <a:effectLst/>
                          <a:latin typeface="+mn-lt"/>
                          <a:ea typeface="+mn-ea"/>
                          <a:cs typeface="+mn-cs"/>
                        </a:rPr>
                        <a:t>InsightVM</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marL="0" algn="ctr" defTabSz="914400" rtl="0" eaLnBrk="1" fontAlgn="b" latinLnBrk="0" hangingPunct="1">
                        <a:buNone/>
                      </a:pPr>
                      <a:r>
                        <a:rPr lang="en-US" sz="1600" b="1" kern="1200" dirty="0">
                          <a:solidFill>
                            <a:schemeClr val="bg1"/>
                          </a:solidFill>
                          <a:effectLst/>
                          <a:latin typeface="+mn-lt"/>
                          <a:ea typeface="+mn-ea"/>
                          <a:cs typeface="+mn-cs"/>
                        </a:rPr>
                        <a:t>Qualys</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1627874392"/>
                  </a:ext>
                </a:extLst>
              </a:tr>
              <a:tr h="329287">
                <a:tc>
                  <a:txBody>
                    <a:bodyPr/>
                    <a:lstStyle/>
                    <a:p>
                      <a:pPr marL="0" algn="ctr" defTabSz="914400" rtl="0" eaLnBrk="1" fontAlgn="b" latinLnBrk="0" hangingPunct="1">
                        <a:buNone/>
                      </a:pPr>
                      <a:r>
                        <a:rPr lang="en-US" sz="1600" kern="1200">
                          <a:solidFill>
                            <a:schemeClr val="dk1"/>
                          </a:solidFill>
                          <a:effectLst/>
                          <a:latin typeface="+mn-lt"/>
                          <a:ea typeface="+mn-ea"/>
                          <a:cs typeface="+mn-cs"/>
                        </a:rPr>
                        <a:t>Windows Support </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 </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a:solidFill>
                            <a:schemeClr val="dk1"/>
                          </a:solidFill>
                          <a:effectLst/>
                          <a:latin typeface="+mn-lt"/>
                          <a:ea typeface="+mn-ea"/>
                          <a:cs typeface="+mn-cs"/>
                        </a:rPr>
                        <a:t>✔️ </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850076739"/>
                  </a:ext>
                </a:extLst>
              </a:tr>
              <a:tr h="329287">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Linux Support </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marL="0" algn="ctr" defTabSz="914400" rtl="0" eaLnBrk="1" fontAlgn="b" latinLnBrk="0" hangingPunct="1">
                        <a:buNone/>
                      </a:pPr>
                      <a:r>
                        <a:rPr lang="en-US" sz="1600" kern="1200">
                          <a:solidFill>
                            <a:schemeClr val="dk1"/>
                          </a:solidFill>
                          <a:effectLst/>
                          <a:latin typeface="+mn-lt"/>
                          <a:ea typeface="+mn-ea"/>
                          <a:cs typeface="+mn-cs"/>
                        </a:rPr>
                        <a:t>✔️ </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656282824"/>
                  </a:ext>
                </a:extLst>
              </a:tr>
              <a:tr h="329287">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MacOS Support </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a:solidFill>
                            <a:schemeClr val="dk1"/>
                          </a:solidFill>
                          <a:effectLst/>
                          <a:latin typeface="+mn-lt"/>
                          <a:ea typeface="+mn-ea"/>
                          <a:cs typeface="+mn-cs"/>
                        </a:rPr>
                        <a:t>✔️ </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0128988"/>
                  </a:ext>
                </a:extLst>
              </a:tr>
              <a:tr h="329287">
                <a:tc>
                  <a:txBody>
                    <a:bodyPr/>
                    <a:lstStyle/>
                    <a:p>
                      <a:pPr marL="0" algn="ctr" defTabSz="914400" rtl="0" eaLnBrk="1" fontAlgn="b" latinLnBrk="0" hangingPunct="1">
                        <a:buNone/>
                      </a:pPr>
                      <a:r>
                        <a:rPr lang="en-US" sz="1600" kern="1200">
                          <a:solidFill>
                            <a:schemeClr val="dk1"/>
                          </a:solidFill>
                          <a:effectLst/>
                          <a:latin typeface="+mn-lt"/>
                          <a:ea typeface="+mn-ea"/>
                          <a:cs typeface="+mn-cs"/>
                        </a:rPr>
                        <a:t>AIX, Solaris, BSD</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 </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marL="0" algn="ctr" defTabSz="914400" rtl="0" eaLnBrk="1" fontAlgn="b" latinLnBrk="0" hangingPunct="1">
                        <a:buNone/>
                      </a:pPr>
                      <a:r>
                        <a:rPr lang="en-US" sz="1600" kern="1200">
                          <a:solidFill>
                            <a:schemeClr val="dk1"/>
                          </a:solidFill>
                          <a:effectLst/>
                          <a:latin typeface="+mn-lt"/>
                          <a:ea typeface="+mn-ea"/>
                          <a:cs typeface="+mn-cs"/>
                        </a:rPr>
                        <a:t>✔️</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003092994"/>
                  </a:ext>
                </a:extLst>
              </a:tr>
              <a:tr h="329287">
                <a:tc>
                  <a:txBody>
                    <a:bodyPr/>
                    <a:lstStyle/>
                    <a:p>
                      <a:pPr marL="0" algn="ctr" defTabSz="914400" rtl="0" eaLnBrk="1" fontAlgn="b" latinLnBrk="0" hangingPunct="1">
                        <a:buNone/>
                      </a:pPr>
                      <a:r>
                        <a:rPr lang="en-US" sz="1600" kern="1200">
                          <a:solidFill>
                            <a:schemeClr val="dk1"/>
                          </a:solidFill>
                          <a:effectLst/>
                          <a:latin typeface="+mn-lt"/>
                          <a:ea typeface="+mn-ea"/>
                          <a:cs typeface="+mn-cs"/>
                        </a:rPr>
                        <a:t>Legacy OS Support </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dirty="0">
                          <a:solidFill>
                            <a:schemeClr val="tx1"/>
                          </a:solidFill>
                          <a:effectLst/>
                          <a:latin typeface="+mn-lt"/>
                          <a:ea typeface="+mn-ea"/>
                          <a:cs typeface="+mn-cs"/>
                        </a:rPr>
                        <a:t>✔️*</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kern="1200" dirty="0">
                          <a:solidFill>
                            <a:schemeClr val="dk1"/>
                          </a:solidFill>
                          <a:effectLst/>
                          <a:latin typeface="+mn-lt"/>
                          <a:ea typeface="+mn-ea"/>
                          <a:cs typeface="+mn-cs"/>
                        </a:rPr>
                        <a:t>✔️</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735780921"/>
                  </a:ext>
                </a:extLst>
              </a:tr>
            </a:tbl>
          </a:graphicData>
        </a:graphic>
      </p:graphicFrame>
    </p:spTree>
    <p:extLst>
      <p:ext uri="{BB962C8B-B14F-4D97-AF65-F5344CB8AC3E}">
        <p14:creationId xmlns:p14="http://schemas.microsoft.com/office/powerpoint/2010/main" val="69611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FA772-BC71-A5AF-B1F7-2B28B995C317}"/>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0EECC28-3DA3-D71F-A5A0-7A9A3D1C1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0"/>
            <a:ext cx="5038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1413E1C6-ABDE-4533-CD41-6A2AF5473731}"/>
              </a:ext>
            </a:extLst>
          </p:cNvPr>
          <p:cNvSpPr>
            <a:spLocks noGrp="1"/>
          </p:cNvSpPr>
          <p:nvPr>
            <p:ph idx="1"/>
          </p:nvPr>
        </p:nvSpPr>
        <p:spPr>
          <a:xfrm>
            <a:off x="457200" y="1163122"/>
            <a:ext cx="11277600" cy="5443419"/>
          </a:xfrm>
        </p:spPr>
        <p:txBody>
          <a:bodyPr/>
          <a:lstStyle/>
          <a:p>
            <a:r>
              <a:rPr lang="en-US" dirty="0"/>
              <a:t>Rapid7’s cloud architecture restricts outbound connections to CyberArk</a:t>
            </a:r>
          </a:p>
          <a:p>
            <a:pPr lvl="3"/>
            <a:r>
              <a:rPr lang="en-US" sz="2000" dirty="0"/>
              <a:t>Security Consoles must be on-prem</a:t>
            </a:r>
          </a:p>
          <a:p>
            <a:pPr lvl="3"/>
            <a:r>
              <a:rPr lang="en-US" sz="2000" dirty="0"/>
              <a:t>Integration relies on CyberArk AIM (CCP is not supported)</a:t>
            </a:r>
          </a:p>
          <a:p>
            <a:pPr lvl="3"/>
            <a:endParaRPr lang="en-US" dirty="0"/>
          </a:p>
          <a:p>
            <a:r>
              <a:rPr lang="en-US" dirty="0"/>
              <a:t>A dedicated Security Console is required for each Trust Boundary (~10)</a:t>
            </a:r>
          </a:p>
          <a:p>
            <a:pPr lvl="3"/>
            <a:r>
              <a:rPr lang="en-US" sz="2000" dirty="0"/>
              <a:t>For 225K assets, each Security Console’s server will need:</a:t>
            </a:r>
          </a:p>
          <a:p>
            <a:pPr lvl="5"/>
            <a:r>
              <a:rPr lang="en-US" sz="2000" dirty="0"/>
              <a:t>12 Cores, 64GB RAM, and 2TB of storage*</a:t>
            </a:r>
          </a:p>
          <a:p>
            <a:pPr lvl="4"/>
            <a:endParaRPr lang="en-US" dirty="0"/>
          </a:p>
          <a:p>
            <a:r>
              <a:rPr lang="en-US" dirty="0"/>
              <a:t>For on-prem deployment, MetLife will also need to procure:</a:t>
            </a:r>
          </a:p>
          <a:p>
            <a:pPr lvl="3"/>
            <a:r>
              <a:rPr lang="en-US" sz="2000" dirty="0"/>
              <a:t>Infrastructure</a:t>
            </a:r>
          </a:p>
          <a:p>
            <a:pPr lvl="3"/>
            <a:r>
              <a:rPr lang="en-US" sz="2000" dirty="0"/>
              <a:t>Licenses**</a:t>
            </a:r>
          </a:p>
          <a:p>
            <a:pPr lvl="3"/>
            <a:r>
              <a:rPr lang="en-US" sz="2000" dirty="0"/>
              <a:t>Budget for any related incremental costs</a:t>
            </a:r>
          </a:p>
          <a:p>
            <a:pPr lvl="1"/>
            <a:endParaRPr lang="en-US" dirty="0"/>
          </a:p>
        </p:txBody>
      </p:sp>
      <p:sp>
        <p:nvSpPr>
          <p:cNvPr id="3" name="Title 2">
            <a:extLst>
              <a:ext uri="{FF2B5EF4-FFF2-40B4-BE49-F238E27FC236}">
                <a16:creationId xmlns:a16="http://schemas.microsoft.com/office/drawing/2014/main" id="{B875DDA9-0E1C-AD0E-309C-FEC01EE65A59}"/>
              </a:ext>
            </a:extLst>
          </p:cNvPr>
          <p:cNvSpPr>
            <a:spLocks noGrp="1"/>
          </p:cNvSpPr>
          <p:nvPr>
            <p:ph type="title"/>
          </p:nvPr>
        </p:nvSpPr>
        <p:spPr>
          <a:xfrm>
            <a:off x="457200" y="365759"/>
            <a:ext cx="11277600" cy="548641"/>
          </a:xfrm>
        </p:spPr>
        <p:txBody>
          <a:bodyPr/>
          <a:lstStyle/>
          <a:p>
            <a:r>
              <a:rPr lang="en-US" b="0" dirty="0">
                <a:latin typeface="Arial Nova Light" panose="020B0304020202020204" pitchFamily="34" charset="0"/>
              </a:rPr>
              <a:t>InsightVM | Requirements</a:t>
            </a:r>
          </a:p>
        </p:txBody>
      </p:sp>
      <p:sp>
        <p:nvSpPr>
          <p:cNvPr id="4" name="Text Placeholder 3">
            <a:extLst>
              <a:ext uri="{FF2B5EF4-FFF2-40B4-BE49-F238E27FC236}">
                <a16:creationId xmlns:a16="http://schemas.microsoft.com/office/drawing/2014/main" id="{D3082953-EA49-4B28-8C5E-491A2E9F1075}"/>
              </a:ext>
            </a:extLst>
          </p:cNvPr>
          <p:cNvSpPr>
            <a:spLocks noGrp="1"/>
          </p:cNvSpPr>
          <p:nvPr>
            <p:ph type="body" sz="quarter" idx="10"/>
          </p:nvPr>
        </p:nvSpPr>
        <p:spPr>
          <a:xfrm>
            <a:off x="3513083" y="6080872"/>
            <a:ext cx="5165834" cy="121807"/>
          </a:xfrm>
        </p:spPr>
        <p:txBody>
          <a:bodyPr/>
          <a:lstStyle/>
          <a:p>
            <a:pPr algn="ctr"/>
            <a:r>
              <a:rPr lang="en-US" dirty="0"/>
              <a:t>*These resource quantities are estimates, based off MetLife’s footprint</a:t>
            </a:r>
          </a:p>
          <a:p>
            <a:pPr algn="ctr"/>
            <a:r>
              <a:rPr lang="en-US" dirty="0"/>
              <a:t>**Both Windows and RHEL servers are supported for the software</a:t>
            </a:r>
          </a:p>
        </p:txBody>
      </p:sp>
    </p:spTree>
    <p:extLst>
      <p:ext uri="{BB962C8B-B14F-4D97-AF65-F5344CB8AC3E}">
        <p14:creationId xmlns:p14="http://schemas.microsoft.com/office/powerpoint/2010/main" val="23262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770FC-A934-DD21-B8C9-F7BE8B42D68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A23C5E4-877C-C61B-665F-5B53D293182C}"/>
              </a:ext>
            </a:extLst>
          </p:cNvPr>
          <p:cNvSpPr>
            <a:spLocks noGrp="1"/>
          </p:cNvSpPr>
          <p:nvPr>
            <p:ph type="title"/>
          </p:nvPr>
        </p:nvSpPr>
        <p:spPr>
          <a:xfrm>
            <a:off x="457200" y="365759"/>
            <a:ext cx="11277600" cy="442912"/>
          </a:xfrm>
        </p:spPr>
        <p:txBody>
          <a:bodyPr/>
          <a:lstStyle/>
          <a:p>
            <a:r>
              <a:rPr lang="en-US" b="0" dirty="0">
                <a:latin typeface="Arial Nova Light" panose="020B0304020202020204" pitchFamily="34" charset="0"/>
              </a:rPr>
              <a:t>InsightVM | Features and Functionality</a:t>
            </a:r>
          </a:p>
        </p:txBody>
      </p:sp>
      <p:pic>
        <p:nvPicPr>
          <p:cNvPr id="2" name="Picture 1">
            <a:extLst>
              <a:ext uri="{FF2B5EF4-FFF2-40B4-BE49-F238E27FC236}">
                <a16:creationId xmlns:a16="http://schemas.microsoft.com/office/drawing/2014/main" id="{271BCBEE-6828-6646-833A-3A6F89F4D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0"/>
            <a:ext cx="5038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A56EEED-6BAB-11DF-9537-0448F507E655}"/>
              </a:ext>
            </a:extLst>
          </p:cNvPr>
          <p:cNvSpPr>
            <a:spLocks noGrp="1"/>
          </p:cNvSpPr>
          <p:nvPr>
            <p:ph sz="half" idx="1"/>
          </p:nvPr>
        </p:nvSpPr>
        <p:spPr>
          <a:xfrm>
            <a:off x="457200" y="1195096"/>
            <a:ext cx="3572299" cy="2257192"/>
          </a:xfrm>
        </p:spPr>
        <p:txBody>
          <a:bodyPr/>
          <a:lstStyle/>
          <a:p>
            <a:pPr marL="0" indent="0">
              <a:buNone/>
            </a:pPr>
            <a:r>
              <a:rPr lang="en-US" sz="2000" b="1" dirty="0"/>
              <a:t>Tagging</a:t>
            </a:r>
          </a:p>
          <a:p>
            <a:r>
              <a:rPr lang="en-US" sz="2000" dirty="0"/>
              <a:t>Easy to use in the GUI </a:t>
            </a:r>
          </a:p>
          <a:p>
            <a:r>
              <a:rPr lang="en-US" sz="2000" dirty="0"/>
              <a:t>Logic is inadequate</a:t>
            </a:r>
          </a:p>
          <a:p>
            <a:r>
              <a:rPr lang="en-US" sz="2000" dirty="0"/>
              <a:t>Minimal API flexibility</a:t>
            </a:r>
          </a:p>
        </p:txBody>
      </p:sp>
      <p:sp>
        <p:nvSpPr>
          <p:cNvPr id="5" name="Content Placeholder 3">
            <a:extLst>
              <a:ext uri="{FF2B5EF4-FFF2-40B4-BE49-F238E27FC236}">
                <a16:creationId xmlns:a16="http://schemas.microsoft.com/office/drawing/2014/main" id="{216B71B9-C325-6B66-20E5-4A4B22200F5A}"/>
              </a:ext>
            </a:extLst>
          </p:cNvPr>
          <p:cNvSpPr>
            <a:spLocks noGrp="1"/>
          </p:cNvSpPr>
          <p:nvPr>
            <p:ph sz="half" idx="2"/>
          </p:nvPr>
        </p:nvSpPr>
        <p:spPr>
          <a:xfrm>
            <a:off x="4435169" y="1195096"/>
            <a:ext cx="3446979" cy="2257192"/>
          </a:xfrm>
        </p:spPr>
        <p:txBody>
          <a:bodyPr/>
          <a:lstStyle/>
          <a:p>
            <a:pPr marL="0" indent="0">
              <a:buNone/>
            </a:pPr>
            <a:r>
              <a:rPr lang="en-US" sz="2000" b="1" dirty="0"/>
              <a:t>Platform User Experience</a:t>
            </a:r>
          </a:p>
          <a:p>
            <a:r>
              <a:rPr lang="en-US" sz="2000" dirty="0"/>
              <a:t>Far from seamless</a:t>
            </a:r>
          </a:p>
          <a:p>
            <a:r>
              <a:rPr lang="en-US" sz="2000" dirty="0"/>
              <a:t>Redundancies in workflows</a:t>
            </a:r>
          </a:p>
          <a:p>
            <a:r>
              <a:rPr lang="en-US" sz="2000" dirty="0"/>
              <a:t>Multiple areas to manage</a:t>
            </a:r>
          </a:p>
        </p:txBody>
      </p:sp>
      <p:sp>
        <p:nvSpPr>
          <p:cNvPr id="6" name="Content Placeholder 4">
            <a:extLst>
              <a:ext uri="{FF2B5EF4-FFF2-40B4-BE49-F238E27FC236}">
                <a16:creationId xmlns:a16="http://schemas.microsoft.com/office/drawing/2014/main" id="{C8AD6E5A-964D-5B29-9037-55B5C3BDA3CA}"/>
              </a:ext>
            </a:extLst>
          </p:cNvPr>
          <p:cNvSpPr txBox="1">
            <a:spLocks/>
          </p:cNvSpPr>
          <p:nvPr/>
        </p:nvSpPr>
        <p:spPr>
          <a:xfrm>
            <a:off x="8287818" y="1195096"/>
            <a:ext cx="3446979" cy="2854961"/>
          </a:xfrm>
          <a:prstGeom prst="rect">
            <a:avLst/>
          </a:prstGeom>
        </p:spPr>
        <p:txBody>
          <a:bodyPr/>
          <a:lst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t>Common Use Cases</a:t>
            </a:r>
          </a:p>
          <a:p>
            <a:r>
              <a:rPr lang="en-US" sz="2000" dirty="0"/>
              <a:t>Limited software reporting</a:t>
            </a:r>
          </a:p>
          <a:p>
            <a:r>
              <a:rPr lang="en-US" sz="2000" dirty="0"/>
              <a:t>Service-to-port attribution</a:t>
            </a:r>
          </a:p>
          <a:p>
            <a:endParaRPr lang="en-US" sz="2000" dirty="0"/>
          </a:p>
        </p:txBody>
      </p:sp>
      <p:pic>
        <p:nvPicPr>
          <p:cNvPr id="8" name="Picture 7">
            <a:extLst>
              <a:ext uri="{FF2B5EF4-FFF2-40B4-BE49-F238E27FC236}">
                <a16:creationId xmlns:a16="http://schemas.microsoft.com/office/drawing/2014/main" id="{44229D81-06CB-4C15-1A1E-2CB30E78EB2C}"/>
              </a:ext>
            </a:extLst>
          </p:cNvPr>
          <p:cNvPicPr>
            <a:picLocks noChangeAspect="1"/>
          </p:cNvPicPr>
          <p:nvPr/>
        </p:nvPicPr>
        <p:blipFill>
          <a:blip r:embed="rId4"/>
          <a:stretch>
            <a:fillRect/>
          </a:stretch>
        </p:blipFill>
        <p:spPr>
          <a:xfrm>
            <a:off x="297792" y="3419530"/>
            <a:ext cx="6022745" cy="2257192"/>
          </a:xfrm>
          <a:prstGeom prst="rect">
            <a:avLst/>
          </a:prstGeom>
        </p:spPr>
      </p:pic>
      <p:pic>
        <p:nvPicPr>
          <p:cNvPr id="15" name="Picture 14">
            <a:extLst>
              <a:ext uri="{FF2B5EF4-FFF2-40B4-BE49-F238E27FC236}">
                <a16:creationId xmlns:a16="http://schemas.microsoft.com/office/drawing/2014/main" id="{AAC68522-2E04-C012-B320-D786490B72E5}"/>
              </a:ext>
            </a:extLst>
          </p:cNvPr>
          <p:cNvPicPr>
            <a:picLocks noChangeAspect="1"/>
          </p:cNvPicPr>
          <p:nvPr/>
        </p:nvPicPr>
        <p:blipFill>
          <a:blip r:embed="rId5"/>
          <a:stretch>
            <a:fillRect/>
          </a:stretch>
        </p:blipFill>
        <p:spPr>
          <a:xfrm>
            <a:off x="6979958" y="3211204"/>
            <a:ext cx="4662774" cy="2873277"/>
          </a:xfrm>
          <a:prstGeom prst="rect">
            <a:avLst/>
          </a:prstGeom>
        </p:spPr>
      </p:pic>
    </p:spTree>
    <p:extLst>
      <p:ext uri="{BB962C8B-B14F-4D97-AF65-F5344CB8AC3E}">
        <p14:creationId xmlns:p14="http://schemas.microsoft.com/office/powerpoint/2010/main" val="13216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E453C-192E-4F6D-44A9-D00725351D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0E9E79A-5BFB-705A-6094-E23BAE94F218}"/>
              </a:ext>
            </a:extLst>
          </p:cNvPr>
          <p:cNvPicPr>
            <a:picLocks noChangeAspect="1"/>
          </p:cNvPicPr>
          <p:nvPr/>
        </p:nvPicPr>
        <p:blipFill>
          <a:blip r:embed="rId3"/>
          <a:stretch>
            <a:fillRect/>
          </a:stretch>
        </p:blipFill>
        <p:spPr>
          <a:xfrm>
            <a:off x="8514977" y="50800"/>
            <a:ext cx="3622633" cy="2384440"/>
          </a:xfrm>
          <a:prstGeom prst="rect">
            <a:avLst/>
          </a:prstGeom>
        </p:spPr>
      </p:pic>
      <p:pic>
        <p:nvPicPr>
          <p:cNvPr id="4" name="Content Placeholder 5" descr="A screenshot of a table&#10;&#10;AI-generated content may be incorrect.">
            <a:extLst>
              <a:ext uri="{FF2B5EF4-FFF2-40B4-BE49-F238E27FC236}">
                <a16:creationId xmlns:a16="http://schemas.microsoft.com/office/drawing/2014/main" id="{452FA94B-E601-F06D-4CA5-599EC413355A}"/>
              </a:ext>
            </a:extLst>
          </p:cNvPr>
          <p:cNvPicPr>
            <a:picLocks noChangeAspect="1"/>
          </p:cNvPicPr>
          <p:nvPr/>
        </p:nvPicPr>
        <p:blipFill>
          <a:blip r:embed="rId4"/>
          <a:stretch>
            <a:fillRect/>
          </a:stretch>
        </p:blipFill>
        <p:spPr>
          <a:xfrm>
            <a:off x="297650" y="3429000"/>
            <a:ext cx="5790977" cy="2710670"/>
          </a:xfrm>
          <a:prstGeom prst="rect">
            <a:avLst/>
          </a:prstGeom>
        </p:spPr>
      </p:pic>
      <p:pic>
        <p:nvPicPr>
          <p:cNvPr id="3" name="Picture 2">
            <a:extLst>
              <a:ext uri="{FF2B5EF4-FFF2-40B4-BE49-F238E27FC236}">
                <a16:creationId xmlns:a16="http://schemas.microsoft.com/office/drawing/2014/main" id="{B41A9745-BB8D-89E1-23CD-49C262525663}"/>
              </a:ext>
            </a:extLst>
          </p:cNvPr>
          <p:cNvPicPr>
            <a:picLocks noChangeAspect="1"/>
          </p:cNvPicPr>
          <p:nvPr/>
        </p:nvPicPr>
        <p:blipFill>
          <a:blip r:embed="rId5"/>
          <a:stretch>
            <a:fillRect/>
          </a:stretch>
        </p:blipFill>
        <p:spPr>
          <a:xfrm>
            <a:off x="6347534" y="2925679"/>
            <a:ext cx="5657908" cy="3213991"/>
          </a:xfrm>
          <a:prstGeom prst="rect">
            <a:avLst/>
          </a:prstGeom>
        </p:spPr>
      </p:pic>
      <p:sp>
        <p:nvSpPr>
          <p:cNvPr id="9" name="Title 8">
            <a:extLst>
              <a:ext uri="{FF2B5EF4-FFF2-40B4-BE49-F238E27FC236}">
                <a16:creationId xmlns:a16="http://schemas.microsoft.com/office/drawing/2014/main" id="{5C67CE1C-ACA6-A22B-373B-990158240C79}"/>
              </a:ext>
            </a:extLst>
          </p:cNvPr>
          <p:cNvSpPr>
            <a:spLocks noGrp="1"/>
          </p:cNvSpPr>
          <p:nvPr>
            <p:ph type="title"/>
          </p:nvPr>
        </p:nvSpPr>
        <p:spPr>
          <a:xfrm>
            <a:off x="457200" y="364897"/>
            <a:ext cx="7327900" cy="562370"/>
          </a:xfrm>
        </p:spPr>
        <p:txBody>
          <a:bodyPr/>
          <a:lstStyle/>
          <a:p>
            <a:r>
              <a:rPr lang="en-US" b="0" dirty="0">
                <a:latin typeface="Arial Nova Light" panose="020B0304020202020204" pitchFamily="34" charset="0"/>
              </a:rPr>
              <a:t>InsightVM | Quality Concerns</a:t>
            </a:r>
            <a:br>
              <a:rPr lang="en-US" dirty="0"/>
            </a:br>
            <a:endParaRPr lang="en-US" dirty="0"/>
          </a:p>
        </p:txBody>
      </p:sp>
      <p:sp>
        <p:nvSpPr>
          <p:cNvPr id="5" name="Content Placeholder 1">
            <a:extLst>
              <a:ext uri="{FF2B5EF4-FFF2-40B4-BE49-F238E27FC236}">
                <a16:creationId xmlns:a16="http://schemas.microsoft.com/office/drawing/2014/main" id="{067ED034-4385-7179-5D13-93CD6A2E5967}"/>
              </a:ext>
            </a:extLst>
          </p:cNvPr>
          <p:cNvSpPr>
            <a:spLocks noGrp="1"/>
          </p:cNvSpPr>
          <p:nvPr>
            <p:ph idx="1"/>
          </p:nvPr>
        </p:nvSpPr>
        <p:spPr>
          <a:xfrm>
            <a:off x="297650" y="927267"/>
            <a:ext cx="7765679" cy="5443419"/>
          </a:xfrm>
        </p:spPr>
        <p:txBody>
          <a:bodyPr/>
          <a:lstStyle/>
          <a:p>
            <a:pPr marL="342900" indent="-342900">
              <a:buFont typeface="+mj-lt"/>
              <a:buAutoNum type="arabicPeriod"/>
            </a:pPr>
            <a:r>
              <a:rPr lang="en-US" sz="1800" dirty="0"/>
              <a:t>Poorly maintained collaterals, articles, and documentation</a:t>
            </a:r>
          </a:p>
          <a:p>
            <a:pPr marL="342900" indent="-342900">
              <a:buFont typeface="+mj-lt"/>
              <a:buAutoNum type="arabicPeriod"/>
            </a:pPr>
            <a:r>
              <a:rPr lang="en-US" sz="1800" dirty="0"/>
              <a:t>Artifacts show incomplete rebranding from Nexpose to InsightVM</a:t>
            </a:r>
          </a:p>
          <a:p>
            <a:pPr lvl="1"/>
            <a:r>
              <a:rPr lang="en-US" sz="1800" dirty="0"/>
              <a:t>(Default admin = </a:t>
            </a:r>
            <a:r>
              <a:rPr lang="en-US" sz="1800" dirty="0" err="1"/>
              <a:t>nxadmin</a:t>
            </a:r>
            <a:r>
              <a:rPr lang="en-US" sz="1800" dirty="0"/>
              <a:t>).</a:t>
            </a:r>
          </a:p>
          <a:p>
            <a:pPr marL="342900" indent="-342900">
              <a:buFont typeface="+mj-lt"/>
              <a:buAutoNum type="arabicPeriod"/>
            </a:pPr>
            <a:r>
              <a:rPr lang="en-US" sz="1800" dirty="0"/>
              <a:t>Console and platform have several bugs: </a:t>
            </a:r>
          </a:p>
          <a:p>
            <a:pPr lvl="1"/>
            <a:r>
              <a:rPr lang="en-US" sz="1800" dirty="0"/>
              <a:t>Inoperable export buttons</a:t>
            </a:r>
          </a:p>
          <a:p>
            <a:pPr lvl="1"/>
            <a:r>
              <a:rPr lang="en-US" sz="1800" dirty="0"/>
              <a:t>Error banners hiding GUI options</a:t>
            </a:r>
          </a:p>
          <a:p>
            <a:pPr lvl="1"/>
            <a:r>
              <a:rPr lang="en-US" sz="1800" dirty="0"/>
              <a:t>Agents not providing policy compliance data </a:t>
            </a:r>
            <a:br>
              <a:rPr lang="en-US" sz="1800" dirty="0"/>
            </a:br>
            <a:endParaRPr lang="en-US" sz="1800" dirty="0"/>
          </a:p>
          <a:p>
            <a:pPr marL="342900" indent="-342900">
              <a:buFont typeface="+mj-lt"/>
              <a:buAutoNum type="arabicPeriod"/>
            </a:pPr>
            <a:endParaRPr lang="en-US" sz="1800" dirty="0"/>
          </a:p>
          <a:p>
            <a:pPr marL="0" indent="0">
              <a:buNone/>
            </a:pPr>
            <a:endParaRPr lang="en-US" dirty="0"/>
          </a:p>
        </p:txBody>
      </p:sp>
      <p:pic>
        <p:nvPicPr>
          <p:cNvPr id="7" name="Picture 6">
            <a:extLst>
              <a:ext uri="{FF2B5EF4-FFF2-40B4-BE49-F238E27FC236}">
                <a16:creationId xmlns:a16="http://schemas.microsoft.com/office/drawing/2014/main" id="{C1F2703C-AEFC-1801-653C-953F006DF572}"/>
              </a:ext>
            </a:extLst>
          </p:cNvPr>
          <p:cNvPicPr>
            <a:picLocks noChangeAspect="1"/>
          </p:cNvPicPr>
          <p:nvPr/>
        </p:nvPicPr>
        <p:blipFill>
          <a:blip r:embed="rId6"/>
          <a:stretch>
            <a:fillRect/>
          </a:stretch>
        </p:blipFill>
        <p:spPr>
          <a:xfrm>
            <a:off x="7441072" y="622300"/>
            <a:ext cx="3690656" cy="2034263"/>
          </a:xfrm>
          <a:prstGeom prst="rect">
            <a:avLst/>
          </a:prstGeom>
        </p:spPr>
      </p:pic>
    </p:spTree>
    <p:extLst>
      <p:ext uri="{BB962C8B-B14F-4D97-AF65-F5344CB8AC3E}">
        <p14:creationId xmlns:p14="http://schemas.microsoft.com/office/powerpoint/2010/main" val="80499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B00E1-4CE1-D077-980A-AD19A86EC6B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5DE0BF5-FBDC-A0AB-F5F0-2C48413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0"/>
            <a:ext cx="5038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013550-0D31-1EBA-E07B-A2CCE79B5507}"/>
              </a:ext>
            </a:extLst>
          </p:cNvPr>
          <p:cNvSpPr>
            <a:spLocks noGrp="1"/>
          </p:cNvSpPr>
          <p:nvPr>
            <p:ph idx="1"/>
          </p:nvPr>
        </p:nvSpPr>
        <p:spPr>
          <a:xfrm>
            <a:off x="457200" y="916686"/>
            <a:ext cx="10035540" cy="4852930"/>
          </a:xfrm>
        </p:spPr>
        <p:txBody>
          <a:bodyPr/>
          <a:lstStyle/>
          <a:p>
            <a:pPr>
              <a:lnSpc>
                <a:spcPct val="150000"/>
              </a:lnSpc>
              <a:spcBef>
                <a:spcPts val="1200"/>
              </a:spcBef>
              <a:buSzPct val="100000"/>
            </a:pPr>
            <a:r>
              <a:rPr lang="en-US" sz="2200" dirty="0"/>
              <a:t>Platform Licensing: $651,315 per year</a:t>
            </a:r>
          </a:p>
          <a:p>
            <a:pPr>
              <a:lnSpc>
                <a:spcPct val="150000"/>
              </a:lnSpc>
              <a:spcBef>
                <a:spcPts val="1200"/>
              </a:spcBef>
              <a:buSzPct val="100000"/>
            </a:pPr>
            <a:r>
              <a:rPr lang="en-US" sz="2200" dirty="0"/>
              <a:t>Technical Account Management: $220,500 per year </a:t>
            </a:r>
          </a:p>
          <a:p>
            <a:pPr>
              <a:lnSpc>
                <a:spcPct val="150000"/>
              </a:lnSpc>
              <a:spcBef>
                <a:spcPts val="1200"/>
              </a:spcBef>
              <a:buSzPct val="100000"/>
            </a:pPr>
            <a:r>
              <a:rPr lang="en-US" sz="2200" dirty="0"/>
              <a:t>Deployment &amp; Custom Integration Support: $67,500 (one-time cost)</a:t>
            </a:r>
          </a:p>
          <a:p>
            <a:pPr>
              <a:lnSpc>
                <a:spcPct val="150000"/>
              </a:lnSpc>
              <a:spcBef>
                <a:spcPts val="1200"/>
              </a:spcBef>
              <a:buSzPct val="100000"/>
            </a:pPr>
            <a:r>
              <a:rPr lang="en-US" sz="2200" dirty="0"/>
              <a:t>Rapid7’s Architecture constraints require additional investment for integration:</a:t>
            </a:r>
          </a:p>
          <a:p>
            <a:pPr marL="0" indent="0">
              <a:spcBef>
                <a:spcPts val="1200"/>
              </a:spcBef>
              <a:buSzPct val="100000"/>
              <a:buNone/>
            </a:pPr>
            <a:endParaRPr lang="en-US" sz="2200" dirty="0"/>
          </a:p>
          <a:p>
            <a:pPr>
              <a:spcBef>
                <a:spcPts val="1200"/>
              </a:spcBef>
              <a:buSzPct val="100000"/>
            </a:pPr>
            <a:endParaRPr lang="en-US" sz="2200" dirty="0"/>
          </a:p>
        </p:txBody>
      </p:sp>
      <p:sp>
        <p:nvSpPr>
          <p:cNvPr id="4" name="Title 3">
            <a:extLst>
              <a:ext uri="{FF2B5EF4-FFF2-40B4-BE49-F238E27FC236}">
                <a16:creationId xmlns:a16="http://schemas.microsoft.com/office/drawing/2014/main" id="{468CB83F-8868-BD4D-6E8E-A673EE21E15A}"/>
              </a:ext>
            </a:extLst>
          </p:cNvPr>
          <p:cNvSpPr>
            <a:spLocks noGrp="1"/>
          </p:cNvSpPr>
          <p:nvPr>
            <p:ph type="title"/>
          </p:nvPr>
        </p:nvSpPr>
        <p:spPr>
          <a:xfrm>
            <a:off x="457200" y="354227"/>
            <a:ext cx="11277600" cy="521623"/>
          </a:xfrm>
        </p:spPr>
        <p:txBody>
          <a:bodyPr/>
          <a:lstStyle/>
          <a:p>
            <a:r>
              <a:rPr lang="en-US" b="0" dirty="0">
                <a:latin typeface="Arial Nova Light" panose="020B0304020202020204" pitchFamily="34" charset="0"/>
              </a:rPr>
              <a:t>InsightVM | Cost</a:t>
            </a:r>
          </a:p>
        </p:txBody>
      </p:sp>
      <p:sp>
        <p:nvSpPr>
          <p:cNvPr id="5" name="Text Placeholder 14">
            <a:extLst>
              <a:ext uri="{FF2B5EF4-FFF2-40B4-BE49-F238E27FC236}">
                <a16:creationId xmlns:a16="http://schemas.microsoft.com/office/drawing/2014/main" id="{1FFC1078-6FFD-E1CB-D2A5-3157DC3FA76E}"/>
              </a:ext>
            </a:extLst>
          </p:cNvPr>
          <p:cNvSpPr>
            <a:spLocks noGrp="1"/>
          </p:cNvSpPr>
          <p:nvPr>
            <p:ph type="body" sz="quarter" idx="10"/>
          </p:nvPr>
        </p:nvSpPr>
        <p:spPr>
          <a:xfrm>
            <a:off x="9869630" y="2261456"/>
            <a:ext cx="1547082" cy="275527"/>
          </a:xfrm>
        </p:spPr>
        <p:txBody>
          <a:bodyPr/>
          <a:lstStyle/>
          <a:p>
            <a:pPr algn="ctr"/>
            <a:r>
              <a:rPr lang="en-US" dirty="0"/>
              <a:t>*In total, the 3-year quote offers an incentive of ~$392K</a:t>
            </a:r>
          </a:p>
        </p:txBody>
      </p:sp>
      <p:graphicFrame>
        <p:nvGraphicFramePr>
          <p:cNvPr id="2" name="Table 1">
            <a:extLst>
              <a:ext uri="{FF2B5EF4-FFF2-40B4-BE49-F238E27FC236}">
                <a16:creationId xmlns:a16="http://schemas.microsoft.com/office/drawing/2014/main" id="{6F563E5B-88F4-4F5B-69F0-BAFE94572D38}"/>
              </a:ext>
            </a:extLst>
          </p:cNvPr>
          <p:cNvGraphicFramePr>
            <a:graphicFrameLocks noGrp="1"/>
          </p:cNvGraphicFramePr>
          <p:nvPr>
            <p:extLst>
              <p:ext uri="{D42A27DB-BD31-4B8C-83A1-F6EECF244321}">
                <p14:modId xmlns:p14="http://schemas.microsoft.com/office/powerpoint/2010/main" val="1393328022"/>
              </p:ext>
            </p:extLst>
          </p:nvPr>
        </p:nvGraphicFramePr>
        <p:xfrm>
          <a:off x="7542882" y="1065791"/>
          <a:ext cx="4482535" cy="1075980"/>
        </p:xfrm>
        <a:graphic>
          <a:graphicData uri="http://schemas.openxmlformats.org/drawingml/2006/table">
            <a:tbl>
              <a:tblPr/>
              <a:tblGrid>
                <a:gridCol w="2339093">
                  <a:extLst>
                    <a:ext uri="{9D8B030D-6E8A-4147-A177-3AD203B41FA5}">
                      <a16:colId xmlns:a16="http://schemas.microsoft.com/office/drawing/2014/main" val="1511940501"/>
                    </a:ext>
                  </a:extLst>
                </a:gridCol>
                <a:gridCol w="997902">
                  <a:extLst>
                    <a:ext uri="{9D8B030D-6E8A-4147-A177-3AD203B41FA5}">
                      <a16:colId xmlns:a16="http://schemas.microsoft.com/office/drawing/2014/main" val="4084044675"/>
                    </a:ext>
                  </a:extLst>
                </a:gridCol>
                <a:gridCol w="1145540">
                  <a:extLst>
                    <a:ext uri="{9D8B030D-6E8A-4147-A177-3AD203B41FA5}">
                      <a16:colId xmlns:a16="http://schemas.microsoft.com/office/drawing/2014/main" val="3545003252"/>
                    </a:ext>
                  </a:extLst>
                </a:gridCol>
              </a:tblGrid>
              <a:tr h="268995">
                <a:tc>
                  <a:txBody>
                    <a:bodyPr/>
                    <a:lstStyle/>
                    <a:p>
                      <a:pPr marL="0" algn="ctr" defTabSz="914400" rtl="0" eaLnBrk="1" fontAlgn="b" latinLnBrk="0" hangingPunct="1">
                        <a:buNone/>
                      </a:pPr>
                      <a:r>
                        <a:rPr lang="en-US" sz="1600" b="1" kern="1200" dirty="0">
                          <a:solidFill>
                            <a:schemeClr val="bg1"/>
                          </a:solidFill>
                          <a:latin typeface="+mn-lt"/>
                          <a:ea typeface="+mn-ea"/>
                          <a:cs typeface="+mn-cs"/>
                        </a:rPr>
                        <a:t>Cost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marL="0" algn="ctr" defTabSz="914400" rtl="0" eaLnBrk="1" fontAlgn="b" latinLnBrk="0" hangingPunct="1">
                        <a:buNone/>
                      </a:pPr>
                      <a:r>
                        <a:rPr lang="en-US" sz="1600" b="1" kern="1200" dirty="0">
                          <a:solidFill>
                            <a:schemeClr val="bg1"/>
                          </a:solidFill>
                          <a:latin typeface="+mn-lt"/>
                          <a:ea typeface="+mn-ea"/>
                          <a:cs typeface="+mn-cs"/>
                        </a:rPr>
                        <a:t>1-Year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tc>
                  <a:txBody>
                    <a:bodyPr/>
                    <a:lstStyle/>
                    <a:p>
                      <a:pPr marL="0" algn="ctr" defTabSz="914400" rtl="0" eaLnBrk="1" fontAlgn="b" latinLnBrk="0" hangingPunct="1">
                        <a:buNone/>
                      </a:pPr>
                      <a:r>
                        <a:rPr lang="en-US" sz="1600" b="1" kern="1200" dirty="0">
                          <a:solidFill>
                            <a:schemeClr val="bg1"/>
                          </a:solidFill>
                          <a:latin typeface="+mn-lt"/>
                          <a:ea typeface="+mn-ea"/>
                          <a:cs typeface="+mn-cs"/>
                        </a:rPr>
                        <a:t>3-Year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6082"/>
                    </a:solidFill>
                  </a:tcPr>
                </a:tc>
                <a:extLst>
                  <a:ext uri="{0D108BD9-81ED-4DB2-BD59-A6C34878D82A}">
                    <a16:rowId xmlns:a16="http://schemas.microsoft.com/office/drawing/2014/main" val="198263804"/>
                  </a:ext>
                </a:extLst>
              </a:tr>
              <a:tr h="268995">
                <a:tc>
                  <a:txBody>
                    <a:bodyPr/>
                    <a:lstStyle/>
                    <a:p>
                      <a:pPr marL="0" algn="ctr" defTabSz="914400" rtl="0" eaLnBrk="1" fontAlgn="b" latinLnBrk="0" hangingPunct="1">
                        <a:buNone/>
                      </a:pPr>
                      <a:r>
                        <a:rPr lang="en-US" sz="1600" b="1" kern="1200" dirty="0">
                          <a:solidFill>
                            <a:schemeClr val="dk1"/>
                          </a:solidFill>
                          <a:latin typeface="+mn-lt"/>
                          <a:ea typeface="+mn-ea"/>
                          <a:cs typeface="+mn-cs"/>
                        </a:rPr>
                        <a:t>TAM + Platform</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b="0" kern="1200" dirty="0">
                          <a:solidFill>
                            <a:schemeClr val="dk1"/>
                          </a:solidFill>
                          <a:latin typeface="+mn-lt"/>
                          <a:ea typeface="+mn-ea"/>
                          <a:cs typeface="+mn-cs"/>
                        </a:rPr>
                        <a:t>$871,815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b="0" kern="1200" dirty="0">
                          <a:solidFill>
                            <a:schemeClr val="dk1"/>
                          </a:solidFill>
                          <a:latin typeface="+mn-lt"/>
                          <a:ea typeface="+mn-ea"/>
                          <a:cs typeface="+mn-cs"/>
                        </a:rPr>
                        <a:t>$741,042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2075826762"/>
                  </a:ext>
                </a:extLst>
              </a:tr>
              <a:tr h="268995">
                <a:tc>
                  <a:txBody>
                    <a:bodyPr/>
                    <a:lstStyle/>
                    <a:p>
                      <a:pPr marL="0" algn="ctr" defTabSz="914400" rtl="0" eaLnBrk="1" fontAlgn="b" latinLnBrk="0" hangingPunct="1">
                        <a:buNone/>
                      </a:pPr>
                      <a:r>
                        <a:rPr lang="en-US" sz="1600" b="1" kern="1200" dirty="0">
                          <a:solidFill>
                            <a:schemeClr val="dk1"/>
                          </a:solidFill>
                          <a:latin typeface="+mn-lt"/>
                          <a:ea typeface="+mn-ea"/>
                          <a:cs typeface="+mn-cs"/>
                        </a:rPr>
                        <a:t>Deployment Support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n-US" sz="1600" b="0" kern="1200" dirty="0">
                          <a:solidFill>
                            <a:schemeClr val="dk1"/>
                          </a:solidFill>
                          <a:latin typeface="+mn-lt"/>
                          <a:ea typeface="+mn-ea"/>
                          <a:cs typeface="+mn-cs"/>
                        </a:rPr>
                        <a:t>$67,500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n-US" sz="1600" b="0" kern="1200" dirty="0">
                          <a:solidFill>
                            <a:schemeClr val="dk1"/>
                          </a:solidFill>
                          <a:latin typeface="+mn-lt"/>
                          <a:ea typeface="+mn-ea"/>
                          <a:cs typeface="+mn-cs"/>
                        </a:rPr>
                        <a:t>$67,500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7196505"/>
                  </a:ext>
                </a:extLst>
              </a:tr>
              <a:tr h="268995">
                <a:tc>
                  <a:txBody>
                    <a:bodyPr/>
                    <a:lstStyle/>
                    <a:p>
                      <a:pPr marL="0" algn="ctr" defTabSz="914400" rtl="0" eaLnBrk="1" fontAlgn="b" latinLnBrk="0" hangingPunct="1">
                        <a:buNone/>
                      </a:pPr>
                      <a:r>
                        <a:rPr lang="en-US" sz="1600" b="1" kern="1200" dirty="0">
                          <a:solidFill>
                            <a:schemeClr val="dk1"/>
                          </a:solidFill>
                          <a:latin typeface="+mn-lt"/>
                          <a:ea typeface="+mn-ea"/>
                          <a:cs typeface="+mn-cs"/>
                        </a:rPr>
                        <a:t>Total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b="1" kern="1200" dirty="0">
                          <a:solidFill>
                            <a:schemeClr val="dk1"/>
                          </a:solidFill>
                          <a:latin typeface="+mn-lt"/>
                          <a:ea typeface="+mn-ea"/>
                          <a:cs typeface="+mn-cs"/>
                        </a:rPr>
                        <a:t>$939,315*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tc>
                  <a:txBody>
                    <a:bodyPr/>
                    <a:lstStyle/>
                    <a:p>
                      <a:pPr marL="0" algn="ctr" defTabSz="914400" rtl="0" eaLnBrk="1" fontAlgn="b" latinLnBrk="0" hangingPunct="1">
                        <a:buNone/>
                      </a:pPr>
                      <a:r>
                        <a:rPr lang="en-US" sz="1600" b="1" kern="1200" dirty="0">
                          <a:solidFill>
                            <a:schemeClr val="dk1"/>
                          </a:solidFill>
                          <a:latin typeface="+mn-lt"/>
                          <a:ea typeface="+mn-ea"/>
                          <a:cs typeface="+mn-cs"/>
                        </a:rPr>
                        <a:t>$2,290,626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2549230379"/>
                  </a:ext>
                </a:extLst>
              </a:tr>
            </a:tbl>
          </a:graphicData>
        </a:graphic>
      </p:graphicFrame>
      <p:graphicFrame>
        <p:nvGraphicFramePr>
          <p:cNvPr id="6" name="Table 5">
            <a:extLst>
              <a:ext uri="{FF2B5EF4-FFF2-40B4-BE49-F238E27FC236}">
                <a16:creationId xmlns:a16="http://schemas.microsoft.com/office/drawing/2014/main" id="{00D5E765-23C4-6AE9-7039-C4B0408BBD65}"/>
              </a:ext>
            </a:extLst>
          </p:cNvPr>
          <p:cNvGraphicFramePr>
            <a:graphicFrameLocks noGrp="1"/>
          </p:cNvGraphicFramePr>
          <p:nvPr>
            <p:extLst>
              <p:ext uri="{D42A27DB-BD31-4B8C-83A1-F6EECF244321}">
                <p14:modId xmlns:p14="http://schemas.microsoft.com/office/powerpoint/2010/main" val="1755952023"/>
              </p:ext>
            </p:extLst>
          </p:nvPr>
        </p:nvGraphicFramePr>
        <p:xfrm>
          <a:off x="2702972" y="3517192"/>
          <a:ext cx="6786055" cy="3230880"/>
        </p:xfrm>
        <a:graphic>
          <a:graphicData uri="http://schemas.openxmlformats.org/drawingml/2006/table">
            <a:tbl>
              <a:tblPr bandRow="1">
                <a:tableStyleId>{5C22544A-7EE6-4342-B048-85BDC9FD1C3A}</a:tableStyleId>
              </a:tblPr>
              <a:tblGrid>
                <a:gridCol w="5268151">
                  <a:extLst>
                    <a:ext uri="{9D8B030D-6E8A-4147-A177-3AD203B41FA5}">
                      <a16:colId xmlns:a16="http://schemas.microsoft.com/office/drawing/2014/main" val="3875009068"/>
                    </a:ext>
                  </a:extLst>
                </a:gridCol>
                <a:gridCol w="1517904">
                  <a:extLst>
                    <a:ext uri="{9D8B030D-6E8A-4147-A177-3AD203B41FA5}">
                      <a16:colId xmlns:a16="http://schemas.microsoft.com/office/drawing/2014/main" val="2051697414"/>
                    </a:ext>
                  </a:extLst>
                </a:gridCol>
              </a:tblGrid>
              <a:tr h="191699">
                <a:tc>
                  <a:txBody>
                    <a:bodyPr/>
                    <a:lstStyle/>
                    <a:p>
                      <a:pPr algn="ctr">
                        <a:buNone/>
                      </a:pPr>
                      <a:r>
                        <a:rPr lang="en-US" sz="2000" b="1" dirty="0">
                          <a:solidFill>
                            <a:schemeClr val="tx1"/>
                          </a:solidFill>
                        </a:rPr>
                        <a:t>Prerequisite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sz="2000" b="1" dirty="0">
                          <a:solidFill>
                            <a:schemeClr val="tx1"/>
                          </a:solidFill>
                          <a:effectLst/>
                        </a:rPr>
                        <a:t>Cost</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896543"/>
                  </a:ext>
                </a:extLst>
              </a:tr>
              <a:tr h="191699">
                <a:tc>
                  <a:txBody>
                    <a:bodyPr/>
                    <a:lstStyle/>
                    <a:p>
                      <a:pPr marL="342900" indent="-342900" algn="l">
                        <a:buFont typeface="Arial" panose="020B0604020202020204" pitchFamily="34" charset="0"/>
                        <a:buChar char="•"/>
                      </a:pPr>
                      <a:r>
                        <a:rPr lang="en-US" sz="2000" dirty="0"/>
                        <a:t>Server (RHEL/Windows) Licensing</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buNone/>
                      </a:pPr>
                      <a:r>
                        <a:rPr lang="en-US" sz="2000" dirty="0">
                          <a:effectLst/>
                        </a:rPr>
                        <a:t>$8,000</a:t>
                      </a: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687641"/>
                  </a:ext>
                </a:extLst>
              </a:tr>
              <a:tr h="191699">
                <a:tc>
                  <a:txBody>
                    <a:bodyPr/>
                    <a:lstStyle/>
                    <a:p>
                      <a:pPr marL="342900" indent="-342900" algn="l">
                        <a:buFont typeface="Arial" panose="020B0604020202020204" pitchFamily="34" charset="0"/>
                        <a:buChar char="•"/>
                      </a:pPr>
                      <a:r>
                        <a:rPr lang="en-US" sz="2000" dirty="0"/>
                        <a:t>CyberArk AIM Licenses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buNone/>
                      </a:pPr>
                      <a:r>
                        <a:rPr lang="en-US" sz="2000" dirty="0">
                          <a:effectLst/>
                        </a:rPr>
                        <a:t>$10,000</a:t>
                      </a: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5945076"/>
                  </a:ext>
                </a:extLst>
              </a:tr>
              <a:tr h="191699">
                <a:tc>
                  <a:txBody>
                    <a:bodyPr/>
                    <a:lstStyle/>
                    <a:p>
                      <a:pPr marL="342900" indent="-342900" algn="l">
                        <a:buFont typeface="Arial" panose="020B0604020202020204" pitchFamily="34" charset="0"/>
                        <a:buChar char="•"/>
                      </a:pPr>
                      <a:r>
                        <a:rPr lang="en-US" sz="2000" dirty="0"/>
                        <a:t>VMware / vSphere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buNone/>
                      </a:pPr>
                      <a:r>
                        <a:rPr lang="en-US" sz="2000" dirty="0">
                          <a:effectLst/>
                        </a:rPr>
                        <a:t>$18,000</a:t>
                      </a: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9049362"/>
                  </a:ext>
                </a:extLst>
              </a:tr>
              <a:tr h="191699">
                <a:tc>
                  <a:txBody>
                    <a:bodyPr/>
                    <a:lstStyle/>
                    <a:p>
                      <a:pPr marL="342900" indent="-342900" algn="l">
                        <a:buFont typeface="Arial" panose="020B0604020202020204" pitchFamily="34" charset="0"/>
                        <a:buChar char="•"/>
                      </a:pPr>
                      <a:r>
                        <a:rPr lang="en-US" sz="2000" dirty="0"/>
                        <a:t>(R/S)ISC Hosting Hardware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buNone/>
                      </a:pPr>
                      <a:r>
                        <a:rPr lang="en-US" sz="2000" dirty="0">
                          <a:effectLst/>
                        </a:rPr>
                        <a:t>$163,371</a:t>
                      </a: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8331392"/>
                  </a:ext>
                </a:extLst>
              </a:tr>
              <a:tr h="191699">
                <a:tc>
                  <a:txBody>
                    <a:bodyPr/>
                    <a:lstStyle/>
                    <a:p>
                      <a:pPr marL="342900" indent="-342900" algn="l">
                        <a:buFont typeface="Arial" panose="020B0604020202020204" pitchFamily="34" charset="0"/>
                        <a:buChar char="•"/>
                      </a:pPr>
                      <a:r>
                        <a:rPr lang="en-US" sz="2000" dirty="0"/>
                        <a:t>Product Service and Support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buNone/>
                      </a:pPr>
                      <a:r>
                        <a:rPr lang="en-US" sz="2000" dirty="0">
                          <a:effectLst/>
                        </a:rPr>
                        <a:t>TBD</a:t>
                      </a: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260801"/>
                  </a:ext>
                </a:extLst>
              </a:tr>
              <a:tr h="191699">
                <a:tc gridSpan="2">
                  <a:txBody>
                    <a:bodyPr/>
                    <a:lstStyle/>
                    <a:p>
                      <a:pPr algn="ctr">
                        <a:lnSpc>
                          <a:spcPct val="150000"/>
                        </a:lnSpc>
                        <a:buNone/>
                      </a:pPr>
                      <a:r>
                        <a:rPr lang="en-US" sz="2000" b="1" dirty="0">
                          <a:solidFill>
                            <a:schemeClr val="tx1"/>
                          </a:solidFill>
                        </a:rPr>
                        <a:t>1-year Price Impact: +$199,371</a:t>
                      </a:r>
                    </a:p>
                    <a:p>
                      <a:pPr algn="ctr">
                        <a:buNone/>
                      </a:pPr>
                      <a:r>
                        <a:rPr lang="en-US" sz="2000" b="1" dirty="0">
                          <a:solidFill>
                            <a:schemeClr val="tx1"/>
                          </a:solidFill>
                        </a:rPr>
                        <a:t>3-year Price Impact: +$578,113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buNone/>
                      </a:pP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6F5"/>
                    </a:solidFill>
                  </a:tcPr>
                </a:tc>
                <a:extLst>
                  <a:ext uri="{0D108BD9-81ED-4DB2-BD59-A6C34878D82A}">
                    <a16:rowId xmlns:a16="http://schemas.microsoft.com/office/drawing/2014/main" val="3267889276"/>
                  </a:ext>
                </a:extLst>
              </a:tr>
            </a:tbl>
          </a:graphicData>
        </a:graphic>
      </p:graphicFrame>
      <p:sp>
        <p:nvSpPr>
          <p:cNvPr id="10" name="Content Placeholder 2">
            <a:extLst>
              <a:ext uri="{FF2B5EF4-FFF2-40B4-BE49-F238E27FC236}">
                <a16:creationId xmlns:a16="http://schemas.microsoft.com/office/drawing/2014/main" id="{9D12EC18-91DC-8725-A251-91B5E566DAC6}"/>
              </a:ext>
            </a:extLst>
          </p:cNvPr>
          <p:cNvSpPr txBox="1">
            <a:spLocks/>
          </p:cNvSpPr>
          <p:nvPr/>
        </p:nvSpPr>
        <p:spPr>
          <a:xfrm>
            <a:off x="1078230" y="2557401"/>
            <a:ext cx="10035540" cy="415124"/>
          </a:xfrm>
          <a:prstGeom prst="rect">
            <a:avLst/>
          </a:prstGeom>
        </p:spPr>
        <p:txBody>
          <a:bodyPr vert="horz" lIns="0" tIns="0" rIns="0" bIns="0" numCol="1" spcCol="301752" rtlCol="0">
            <a:noAutofit/>
          </a:bodyPr>
          <a:lstStyle>
            <a:lvl1pPr marL="365760" indent="-365760" algn="l" defTabSz="914400" rtl="0" eaLnBrk="1" latinLnBrk="0" hangingPunct="1">
              <a:lnSpc>
                <a:spcPct val="100000"/>
              </a:lnSpc>
              <a:spcBef>
                <a:spcPts val="600"/>
              </a:spcBef>
              <a:buClr>
                <a:srgbClr val="0061A0"/>
              </a:buClr>
              <a:buFont typeface="+mj-lt"/>
              <a:buAutoNum type="arabicPeriod"/>
              <a:tabLst>
                <a:tab pos="5254625" algn="r"/>
              </a:tabLst>
              <a:defRPr sz="2400" b="0" kern="1200">
                <a:solidFill>
                  <a:schemeClr val="tx1"/>
                </a:solidFill>
                <a:latin typeface="Arial Nova" panose="020B0504020202020204" pitchFamily="34" charset="0"/>
                <a:ea typeface="+mn-ea"/>
                <a:cs typeface="Aharoni" panose="02010803020104030203" pitchFamily="2" charset="-79"/>
              </a:defRPr>
            </a:lvl1pPr>
            <a:lvl2pPr marL="64008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2pPr>
            <a:lvl3pPr marL="91440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3pPr>
            <a:lvl4pPr marL="118872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4pPr>
            <a:lvl5pPr marL="146304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5pPr>
            <a:lvl6pPr marL="173736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6pPr>
            <a:lvl7pPr marL="201168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7pPr>
            <a:lvl8pPr marL="228600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8pPr>
            <a:lvl9pPr marL="2560320" indent="-274320" algn="l" defTabSz="914400" rtl="0" eaLnBrk="1" latinLnBrk="0" hangingPunct="1">
              <a:lnSpc>
                <a:spcPct val="100000"/>
              </a:lnSpc>
              <a:spcBef>
                <a:spcPts val="0"/>
              </a:spcBef>
              <a:buFont typeface="Arial" panose="020B0604020202020204" pitchFamily="34" charset="0"/>
              <a:buChar char="–"/>
              <a:tabLst>
                <a:tab pos="5254625" algn="r"/>
              </a:tabLst>
              <a:defRPr sz="2400" kern="1200">
                <a:solidFill>
                  <a:schemeClr val="tx1"/>
                </a:solidFill>
                <a:latin typeface="+mn-lt"/>
                <a:ea typeface="+mn-ea"/>
                <a:cs typeface="+mn-cs"/>
              </a:defRPr>
            </a:lvl9pPr>
          </a:lstStyle>
          <a:p>
            <a:pPr marL="0" indent="0">
              <a:spcBef>
                <a:spcPts val="1200"/>
              </a:spcBef>
              <a:buSzPct val="100000"/>
              <a:buFont typeface="+mj-lt"/>
              <a:buNone/>
            </a:pPr>
            <a:endParaRPr lang="en-US" sz="2200" dirty="0"/>
          </a:p>
        </p:txBody>
      </p:sp>
      <p:sp>
        <p:nvSpPr>
          <p:cNvPr id="11" name="Rectangle 10">
            <a:extLst>
              <a:ext uri="{FF2B5EF4-FFF2-40B4-BE49-F238E27FC236}">
                <a16:creationId xmlns:a16="http://schemas.microsoft.com/office/drawing/2014/main" id="{65FAA770-8968-D4B4-4B5F-DCA5F8669BE2}"/>
              </a:ext>
            </a:extLst>
          </p:cNvPr>
          <p:cNvSpPr/>
          <p:nvPr/>
        </p:nvSpPr>
        <p:spPr>
          <a:xfrm>
            <a:off x="7770681" y="3475490"/>
            <a:ext cx="394009" cy="219661"/>
          </a:xfrm>
          <a:prstGeom prst="rect">
            <a:avLst/>
          </a:prstGeom>
          <a:gradFill flip="none" rotWithShape="1">
            <a:gsLst>
              <a:gs pos="0">
                <a:srgbClr val="EEEEEE"/>
              </a:gs>
              <a:gs pos="100000">
                <a:srgbClr val="EDEDED"/>
              </a:gs>
            </a:gsLst>
            <a:lin ang="0" scaled="1"/>
            <a:tileRect/>
          </a:gra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408743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C327C-392A-1A88-8124-D49A1AF411CA}"/>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DF85BA48-00B6-C9E3-2444-D91CEC74E8E2}"/>
              </a:ext>
            </a:extLst>
          </p:cNvPr>
          <p:cNvSpPr>
            <a:spLocks noGrp="1"/>
          </p:cNvSpPr>
          <p:nvPr>
            <p:ph type="title"/>
          </p:nvPr>
        </p:nvSpPr>
        <p:spPr>
          <a:xfrm>
            <a:off x="3803650" y="2927350"/>
            <a:ext cx="4584700" cy="1003300"/>
          </a:xfrm>
        </p:spPr>
        <p:txBody>
          <a:bodyPr/>
          <a:lstStyle/>
          <a:p>
            <a:r>
              <a:rPr lang="en-US" sz="7200" dirty="0">
                <a:latin typeface="Arial Nova Light" panose="020B0304020202020204" pitchFamily="34" charset="0"/>
              </a:rPr>
              <a:t>Conclusion</a:t>
            </a:r>
            <a:endParaRPr lang="en-US" sz="5000" dirty="0">
              <a:latin typeface="Arial Nova Light" panose="020B0304020202020204" pitchFamily="34" charset="0"/>
            </a:endParaRPr>
          </a:p>
        </p:txBody>
      </p:sp>
      <p:sp>
        <p:nvSpPr>
          <p:cNvPr id="7" name="Slide Number Placeholder 3">
            <a:extLst>
              <a:ext uri="{FF2B5EF4-FFF2-40B4-BE49-F238E27FC236}">
                <a16:creationId xmlns:a16="http://schemas.microsoft.com/office/drawing/2014/main" id="{02A104CB-B4CB-C707-E27A-22B18C87EC1F}"/>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15</a:t>
            </a:fld>
            <a:endParaRPr lang="en-US" dirty="0"/>
          </a:p>
        </p:txBody>
      </p:sp>
    </p:spTree>
    <p:extLst>
      <p:ext uri="{BB962C8B-B14F-4D97-AF65-F5344CB8AC3E}">
        <p14:creationId xmlns:p14="http://schemas.microsoft.com/office/powerpoint/2010/main" val="25583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6">
            <a:extLst>
              <a:ext uri="{FF2B5EF4-FFF2-40B4-BE49-F238E27FC236}">
                <a16:creationId xmlns:a16="http://schemas.microsoft.com/office/drawing/2014/main" id="{20AF2EED-AF48-19FE-F8E8-D147AB9E0FE7}"/>
              </a:ext>
            </a:extLst>
          </p:cNvPr>
          <p:cNvGraphicFramePr>
            <a:graphicFrameLocks/>
          </p:cNvGraphicFramePr>
          <p:nvPr>
            <p:extLst>
              <p:ext uri="{D42A27DB-BD31-4B8C-83A1-F6EECF244321}">
                <p14:modId xmlns:p14="http://schemas.microsoft.com/office/powerpoint/2010/main" val="4079807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 Placeholder 18">
            <a:extLst>
              <a:ext uri="{FF2B5EF4-FFF2-40B4-BE49-F238E27FC236}">
                <a16:creationId xmlns:a16="http://schemas.microsoft.com/office/drawing/2014/main" id="{A88B4053-710C-16E5-AFBA-D03618925F3F}"/>
              </a:ext>
            </a:extLst>
          </p:cNvPr>
          <p:cNvSpPr>
            <a:spLocks noGrp="1"/>
          </p:cNvSpPr>
          <p:nvPr>
            <p:ph type="body" sz="quarter" idx="10"/>
          </p:nvPr>
        </p:nvSpPr>
        <p:spPr>
          <a:xfrm>
            <a:off x="3398984" y="6356196"/>
            <a:ext cx="5394031" cy="256477"/>
          </a:xfrm>
        </p:spPr>
        <p:txBody>
          <a:bodyPr/>
          <a:lstStyle/>
          <a:p>
            <a:pPr algn="ctr"/>
            <a:r>
              <a:rPr lang="en-US" dirty="0"/>
              <a:t>*The prices quoted by Rapid7 (outlined in red) lose their advantage due to the costs associated with on-prem hosting</a:t>
            </a:r>
          </a:p>
          <a:p>
            <a:pPr algn="ctr"/>
            <a:endParaRPr lang="en-US" dirty="0"/>
          </a:p>
        </p:txBody>
      </p:sp>
      <p:pic>
        <p:nvPicPr>
          <p:cNvPr id="3" name="Picture 2">
            <a:extLst>
              <a:ext uri="{FF2B5EF4-FFF2-40B4-BE49-F238E27FC236}">
                <a16:creationId xmlns:a16="http://schemas.microsoft.com/office/drawing/2014/main" id="{B4C77AB9-2B9E-93DF-9A07-D98AB6183CCF}"/>
              </a:ext>
            </a:extLst>
          </p:cNvPr>
          <p:cNvPicPr>
            <a:picLocks noChangeAspect="1"/>
          </p:cNvPicPr>
          <p:nvPr/>
        </p:nvPicPr>
        <p:blipFill>
          <a:blip r:embed="rId4"/>
          <a:stretch>
            <a:fillRect/>
          </a:stretch>
        </p:blipFill>
        <p:spPr>
          <a:xfrm>
            <a:off x="10991547" y="-9525"/>
            <a:ext cx="1209524" cy="6104762"/>
          </a:xfrm>
          <a:prstGeom prst="rect">
            <a:avLst/>
          </a:prstGeom>
        </p:spPr>
      </p:pic>
    </p:spTree>
    <p:extLst>
      <p:ext uri="{BB962C8B-B14F-4D97-AF65-F5344CB8AC3E}">
        <p14:creationId xmlns:p14="http://schemas.microsoft.com/office/powerpoint/2010/main" val="241280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9418-0D55-1C5E-2FBC-9BCB04DE6CD6}"/>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A87AE4AB-A972-FBB0-DB61-37D2E75214E1}"/>
              </a:ext>
            </a:extLst>
          </p:cNvPr>
          <p:cNvSpPr>
            <a:spLocks noGrp="1"/>
          </p:cNvSpPr>
          <p:nvPr>
            <p:ph type="title"/>
          </p:nvPr>
        </p:nvSpPr>
        <p:spPr>
          <a:xfrm>
            <a:off x="457200" y="0"/>
            <a:ext cx="8380984" cy="1040153"/>
          </a:xfrm>
        </p:spPr>
        <p:txBody>
          <a:bodyPr/>
          <a:lstStyle/>
          <a:p>
            <a:r>
              <a:rPr lang="en-US" sz="5000" b="0" dirty="0">
                <a:latin typeface="Arial Nova Light" panose="020B0304020202020204" pitchFamily="34" charset="0"/>
              </a:rPr>
              <a:t>Final Verdict</a:t>
            </a:r>
          </a:p>
        </p:txBody>
      </p:sp>
      <p:sp>
        <p:nvSpPr>
          <p:cNvPr id="7" name="Slide Number Placeholder 3">
            <a:extLst>
              <a:ext uri="{FF2B5EF4-FFF2-40B4-BE49-F238E27FC236}">
                <a16:creationId xmlns:a16="http://schemas.microsoft.com/office/drawing/2014/main" id="{5A0D9662-6B44-2AA7-C73C-D02D6FE3FBED}"/>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17</a:t>
            </a:fld>
            <a:endParaRPr lang="en-US" dirty="0"/>
          </a:p>
        </p:txBody>
      </p:sp>
      <p:sp>
        <p:nvSpPr>
          <p:cNvPr id="3" name="Content Placeholder 3">
            <a:extLst>
              <a:ext uri="{FF2B5EF4-FFF2-40B4-BE49-F238E27FC236}">
                <a16:creationId xmlns:a16="http://schemas.microsoft.com/office/drawing/2014/main" id="{40E3B951-AC61-631F-2815-2D827FDEE6C6}"/>
              </a:ext>
            </a:extLst>
          </p:cNvPr>
          <p:cNvSpPr txBox="1">
            <a:spLocks/>
          </p:cNvSpPr>
          <p:nvPr/>
        </p:nvSpPr>
        <p:spPr>
          <a:xfrm>
            <a:off x="457200" y="3010493"/>
            <a:ext cx="4362984" cy="1601595"/>
          </a:xfrm>
          <a:prstGeom prst="rect">
            <a:avLst/>
          </a:prstGeom>
        </p:spPr>
        <p:txBody>
          <a:bodyPr/>
          <a:lstStyle>
            <a:lvl1pPr marL="228600" indent="-2286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1pPr>
            <a:lvl2pPr marL="4572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2pPr>
            <a:lvl3pPr marL="6858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3pPr>
            <a:lvl4pPr marL="9144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4pPr>
            <a:lvl5pPr marL="11430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400" b="1" dirty="0"/>
              <a:t>Tenable</a:t>
            </a:r>
          </a:p>
          <a:p>
            <a:pPr marL="0" indent="0">
              <a:buFont typeface="Arial" panose="020B0604020202020204" pitchFamily="34" charset="0"/>
              <a:buNone/>
            </a:pPr>
            <a:r>
              <a:rPr lang="en-US" sz="1800" dirty="0"/>
              <a:t>Value found in reduced False Positive rates, approximated at ~$78K, will be used as leverage to drive product improvements with Qualys</a:t>
            </a:r>
          </a:p>
        </p:txBody>
      </p:sp>
      <p:sp>
        <p:nvSpPr>
          <p:cNvPr id="4" name="Content Placeholder 3">
            <a:extLst>
              <a:ext uri="{FF2B5EF4-FFF2-40B4-BE49-F238E27FC236}">
                <a16:creationId xmlns:a16="http://schemas.microsoft.com/office/drawing/2014/main" id="{F22E6EE0-4EE6-72B9-A399-752ED95640E3}"/>
              </a:ext>
            </a:extLst>
          </p:cNvPr>
          <p:cNvSpPr txBox="1">
            <a:spLocks/>
          </p:cNvSpPr>
          <p:nvPr/>
        </p:nvSpPr>
        <p:spPr>
          <a:xfrm>
            <a:off x="4647693" y="3010493"/>
            <a:ext cx="4019790" cy="2057400"/>
          </a:xfrm>
          <a:prstGeom prst="rect">
            <a:avLst/>
          </a:prstGeom>
        </p:spPr>
        <p:txBody>
          <a:bodyPr/>
          <a:lstStyle>
            <a:lvl1pPr marL="228600" indent="-2286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1pPr>
            <a:lvl2pPr marL="4572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2pPr>
            <a:lvl3pPr marL="6858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3pPr>
            <a:lvl4pPr marL="9144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4pPr>
            <a:lvl5pPr marL="1143000" indent="-228600" algn="l" defTabSz="914400" rtl="0" eaLnBrk="1" latinLnBrk="0" hangingPunct="1">
              <a:lnSpc>
                <a:spcPct val="100000"/>
              </a:lnSpc>
              <a:spcBef>
                <a:spcPts val="3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400" b="1" dirty="0"/>
              <a:t>InsightVM</a:t>
            </a:r>
          </a:p>
          <a:p>
            <a:pPr marL="0" indent="0">
              <a:buFont typeface="Arial" panose="020B0604020202020204" pitchFamily="34" charset="0"/>
              <a:buNone/>
            </a:pPr>
            <a:r>
              <a:rPr lang="en-US" sz="1800" dirty="0"/>
              <a:t>A fast and flexible GUI is the only competitive edge, but the overall UX is degraded as a result of integration restrictions</a:t>
            </a:r>
          </a:p>
        </p:txBody>
      </p:sp>
      <p:sp>
        <p:nvSpPr>
          <p:cNvPr id="5" name="Subtitle 2">
            <a:extLst>
              <a:ext uri="{FF2B5EF4-FFF2-40B4-BE49-F238E27FC236}">
                <a16:creationId xmlns:a16="http://schemas.microsoft.com/office/drawing/2014/main" id="{BA286629-67CC-3B51-EE35-5F0C5FF461FA}"/>
              </a:ext>
            </a:extLst>
          </p:cNvPr>
          <p:cNvSpPr txBox="1">
            <a:spLocks/>
          </p:cNvSpPr>
          <p:nvPr/>
        </p:nvSpPr>
        <p:spPr>
          <a:xfrm>
            <a:off x="457200" y="1493357"/>
            <a:ext cx="7365343" cy="1816513"/>
          </a:xfrm>
          <a:prstGeom prst="rect">
            <a:avLst/>
          </a:prstGeom>
        </p:spPr>
        <p:txBody>
          <a:bodyPr vert="horz" lIns="0" tIns="0" rIns="0" bIns="0" spcCol="301752" rtlCol="0">
            <a:noAutofit/>
          </a:bodyPr>
          <a:lst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3100" dirty="0"/>
              <a:t>Qualys remains MetLife’s best option for end-to-end Vulnerability Management</a:t>
            </a:r>
            <a:endParaRPr lang="en-US" sz="3100" dirty="0">
              <a:latin typeface="Arial Nova Light" panose="020B0304020202020204" pitchFamily="34" charset="0"/>
            </a:endParaRPr>
          </a:p>
        </p:txBody>
      </p:sp>
    </p:spTree>
    <p:extLst>
      <p:ext uri="{BB962C8B-B14F-4D97-AF65-F5344CB8AC3E}">
        <p14:creationId xmlns:p14="http://schemas.microsoft.com/office/powerpoint/2010/main" val="70090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B6D7-31D9-2E1F-A358-A5EE34CAC64E}"/>
            </a:ext>
          </a:extLst>
        </p:cNvPr>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9AC31B9F-043D-0195-65F9-90B076B4AA26}"/>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18</a:t>
            </a:fld>
            <a:endParaRPr lang="en-US" dirty="0"/>
          </a:p>
        </p:txBody>
      </p:sp>
      <p:sp>
        <p:nvSpPr>
          <p:cNvPr id="2" name="Title 1">
            <a:extLst>
              <a:ext uri="{FF2B5EF4-FFF2-40B4-BE49-F238E27FC236}">
                <a16:creationId xmlns:a16="http://schemas.microsoft.com/office/drawing/2014/main" id="{58EB61BB-8110-4C50-51CF-DC001CB869B0}"/>
              </a:ext>
            </a:extLst>
          </p:cNvPr>
          <p:cNvSpPr txBox="1">
            <a:spLocks/>
          </p:cNvSpPr>
          <p:nvPr/>
        </p:nvSpPr>
        <p:spPr>
          <a:xfrm>
            <a:off x="489484" y="2844082"/>
            <a:ext cx="8937013" cy="78326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1" i="0" kern="1200" spc="-100" baseline="0">
                <a:solidFill>
                  <a:schemeClr val="tx1"/>
                </a:solidFill>
                <a:latin typeface="+mj-lt"/>
                <a:ea typeface="+mj-ea"/>
                <a:cs typeface="Arial" panose="020B0604020202020204" pitchFamily="34" charset="0"/>
              </a:defRPr>
            </a:lvl1pPr>
          </a:lstStyle>
          <a:p>
            <a:r>
              <a:rPr lang="en-US" sz="7200" b="0" dirty="0">
                <a:latin typeface="Arial Nova Light" panose="020B0304020202020204" pitchFamily="34" charset="0"/>
              </a:rPr>
              <a:t>Appendix 1: Tenable</a:t>
            </a:r>
            <a:endParaRPr lang="en-US" sz="5000" b="0" dirty="0">
              <a:latin typeface="Arial Nova Light" panose="020B0304020202020204" pitchFamily="34" charset="0"/>
            </a:endParaRPr>
          </a:p>
        </p:txBody>
      </p:sp>
    </p:spTree>
    <p:extLst>
      <p:ext uri="{BB962C8B-B14F-4D97-AF65-F5344CB8AC3E}">
        <p14:creationId xmlns:p14="http://schemas.microsoft.com/office/powerpoint/2010/main" val="344780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0AC0-97F3-7C5A-5F6C-47E721EB3DE2}"/>
            </a:ext>
          </a:extLst>
        </p:cNvPr>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CF9B937-A0A6-F68D-F988-37017546B78F}"/>
              </a:ext>
            </a:extLst>
          </p:cNvPr>
          <p:cNvSpPr>
            <a:spLocks noGrp="1"/>
          </p:cNvSpPr>
          <p:nvPr>
            <p:ph sz="half" idx="1"/>
          </p:nvPr>
        </p:nvSpPr>
        <p:spPr>
          <a:xfrm>
            <a:off x="566401" y="1756098"/>
            <a:ext cx="4911213" cy="5340132"/>
          </a:xfrm>
        </p:spPr>
        <p:txBody>
          <a:bodyPr/>
          <a:lstStyle/>
          <a:p>
            <a:pPr marL="0" indent="0">
              <a:buNone/>
            </a:pPr>
            <a:r>
              <a:rPr lang="en-US" sz="2000" b="1" dirty="0">
                <a:latin typeface="Arial Nova Light" panose="020B0304020202020204" pitchFamily="34" charset="0"/>
              </a:rPr>
              <a:t>Tenable</a:t>
            </a:r>
            <a:r>
              <a:rPr lang="en-US" sz="1800" b="1" dirty="0">
                <a:latin typeface="Arial Nova Light" panose="020B0304020202020204" pitchFamily="34" charset="0"/>
              </a:rPr>
              <a:t> - </a:t>
            </a:r>
            <a:r>
              <a:rPr lang="en-US" sz="1800" dirty="0">
                <a:latin typeface="Arial Nova Light" panose="020B0304020202020204" pitchFamily="34" charset="0"/>
              </a:rPr>
              <a:t>218,410 total Vuln Signatures</a:t>
            </a:r>
          </a:p>
          <a:p>
            <a:pPr marL="0" indent="0">
              <a:buNone/>
            </a:pPr>
            <a:r>
              <a:rPr lang="en-US" sz="2000" b="1" dirty="0">
                <a:latin typeface="Arial Nova Light" panose="020B0304020202020204" pitchFamily="34" charset="0"/>
              </a:rPr>
              <a:t>Qualys</a:t>
            </a:r>
            <a:r>
              <a:rPr lang="en-US" sz="1800" b="1" dirty="0">
                <a:latin typeface="Arial Nova Light" panose="020B0304020202020204" pitchFamily="34" charset="0"/>
              </a:rPr>
              <a:t> - </a:t>
            </a:r>
            <a:r>
              <a:rPr lang="en-US" sz="1800" dirty="0">
                <a:latin typeface="Arial Nova Light" panose="020B0304020202020204" pitchFamily="34" charset="0"/>
              </a:rPr>
              <a:t>217,377 total Vuln Signatures</a:t>
            </a:r>
          </a:p>
          <a:p>
            <a:pPr marL="0" indent="0">
              <a:buNone/>
            </a:pPr>
            <a:endParaRPr lang="en-US" sz="800" dirty="0">
              <a:latin typeface="Arial Nova Light" panose="020B0304020202020204" pitchFamily="34" charset="0"/>
            </a:endParaRPr>
          </a:p>
          <a:p>
            <a:r>
              <a:rPr lang="en-US" sz="2000" dirty="0">
                <a:latin typeface="Arial Nova Light" panose="020B0304020202020204" pitchFamily="34" charset="0"/>
              </a:rPr>
              <a:t>Both tools offer a dedicated Threat Intel module that provides event timelines, severity ratings, hosts impacted, etc.</a:t>
            </a:r>
          </a:p>
          <a:p>
            <a:r>
              <a:rPr lang="en-US" sz="2000" dirty="0">
                <a:latin typeface="Arial Nova Light" panose="020B0304020202020204" pitchFamily="34" charset="0"/>
              </a:rPr>
              <a:t>Qualys is slightly more detailed in their vulnerability summaries by providing examples of the actual exploits</a:t>
            </a:r>
          </a:p>
          <a:p>
            <a:pPr marL="0" indent="0">
              <a:buNone/>
            </a:pPr>
            <a:endParaRPr lang="en-US" sz="1800" dirty="0">
              <a:latin typeface="Arial Nova Light" panose="020B0304020202020204" pitchFamily="34" charset="0"/>
            </a:endParaRPr>
          </a:p>
          <a:p>
            <a:pPr marL="0" indent="0">
              <a:buNone/>
            </a:pPr>
            <a:endParaRPr lang="en-US" sz="1800" dirty="0">
              <a:latin typeface="Arial Nova Light" panose="020B0304020202020204" pitchFamily="34" charset="0"/>
            </a:endParaRPr>
          </a:p>
          <a:p>
            <a:pPr marL="0" indent="0">
              <a:buNone/>
            </a:pPr>
            <a:endParaRPr lang="en-US" dirty="0">
              <a:latin typeface="Arial Nova Light" panose="020B0304020202020204" pitchFamily="34" charset="0"/>
            </a:endParaRPr>
          </a:p>
        </p:txBody>
      </p:sp>
      <p:sp>
        <p:nvSpPr>
          <p:cNvPr id="6" name="Title 2">
            <a:extLst>
              <a:ext uri="{FF2B5EF4-FFF2-40B4-BE49-F238E27FC236}">
                <a16:creationId xmlns:a16="http://schemas.microsoft.com/office/drawing/2014/main" id="{CD0D5AE6-BDA5-81AE-A553-F7B1AB530016}"/>
              </a:ext>
            </a:extLst>
          </p:cNvPr>
          <p:cNvSpPr txBox="1">
            <a:spLocks/>
          </p:cNvSpPr>
          <p:nvPr/>
        </p:nvSpPr>
        <p:spPr>
          <a:xfrm>
            <a:off x="359924" y="319436"/>
            <a:ext cx="700443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Threat Intel &amp; Vuln Signatures</a:t>
            </a:r>
          </a:p>
        </p:txBody>
      </p:sp>
      <p:pic>
        <p:nvPicPr>
          <p:cNvPr id="2" name="Picture 1">
            <a:extLst>
              <a:ext uri="{FF2B5EF4-FFF2-40B4-BE49-F238E27FC236}">
                <a16:creationId xmlns:a16="http://schemas.microsoft.com/office/drawing/2014/main" id="{356CE55C-A4F2-6E02-3880-769D0155128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3" name="TextBox 2">
            <a:extLst>
              <a:ext uri="{FF2B5EF4-FFF2-40B4-BE49-F238E27FC236}">
                <a16:creationId xmlns:a16="http://schemas.microsoft.com/office/drawing/2014/main" id="{3C0FB1FA-3BDC-AA58-C55E-96AD32A80586}"/>
              </a:ext>
            </a:extLst>
          </p:cNvPr>
          <p:cNvSpPr txBox="1"/>
          <p:nvPr/>
        </p:nvSpPr>
        <p:spPr>
          <a:xfrm>
            <a:off x="6523703" y="1756098"/>
            <a:ext cx="4406031" cy="1025773"/>
          </a:xfrm>
          <a:prstGeom prst="rect">
            <a:avLst/>
          </a:prstGeom>
          <a:noFill/>
        </p:spPr>
        <p:txBody>
          <a:bodyPr wrap="square" lIns="0" tIns="0" rIns="0" bIns="0" rtlCol="0">
            <a:noAutofit/>
          </a:bodyPr>
          <a:lstStyle/>
          <a:p>
            <a:pPr>
              <a:lnSpc>
                <a:spcPct val="100000"/>
              </a:lnSpc>
              <a:spcBef>
                <a:spcPts val="1200"/>
              </a:spcBef>
              <a:buSzPct val="100000"/>
            </a:pPr>
            <a:r>
              <a:rPr lang="en-US" sz="1600" u="sng" dirty="0"/>
              <a:t>CVE-2025-4427/4428 (Ivanti EPMM CISA KEV)</a:t>
            </a:r>
          </a:p>
          <a:p>
            <a:pPr>
              <a:lnSpc>
                <a:spcPct val="100000"/>
              </a:lnSpc>
              <a:spcBef>
                <a:spcPts val="1200"/>
              </a:spcBef>
              <a:buSzPct val="100000"/>
            </a:pPr>
            <a:r>
              <a:rPr lang="en-US" sz="1600" b="1" dirty="0">
                <a:solidFill>
                  <a:srgbClr val="00B050"/>
                </a:solidFill>
              </a:rPr>
              <a:t>Tenable</a:t>
            </a:r>
            <a:r>
              <a:rPr lang="en-US" sz="1600" dirty="0"/>
              <a:t> VulnSig publish date:  </a:t>
            </a:r>
            <a:r>
              <a:rPr lang="en-US" sz="1600" b="1" dirty="0">
                <a:solidFill>
                  <a:srgbClr val="00B050"/>
                </a:solidFill>
              </a:rPr>
              <a:t>May 12</a:t>
            </a:r>
          </a:p>
          <a:p>
            <a:pPr>
              <a:lnSpc>
                <a:spcPct val="100000"/>
              </a:lnSpc>
              <a:spcBef>
                <a:spcPts val="1200"/>
              </a:spcBef>
              <a:buSzPct val="100000"/>
            </a:pPr>
            <a:r>
              <a:rPr lang="en-US" sz="1600" b="1" dirty="0"/>
              <a:t>Qualys</a:t>
            </a:r>
            <a:r>
              <a:rPr lang="en-US" sz="1600" dirty="0"/>
              <a:t> VulnSig publish date:  </a:t>
            </a:r>
            <a:r>
              <a:rPr lang="en-US" sz="1600" b="1" dirty="0"/>
              <a:t>May 20</a:t>
            </a:r>
          </a:p>
        </p:txBody>
      </p:sp>
      <p:sp>
        <p:nvSpPr>
          <p:cNvPr id="8" name="TextBox 7">
            <a:extLst>
              <a:ext uri="{FF2B5EF4-FFF2-40B4-BE49-F238E27FC236}">
                <a16:creationId xmlns:a16="http://schemas.microsoft.com/office/drawing/2014/main" id="{CA052501-738B-9C21-5CBB-A0AF2B9B70DD}"/>
              </a:ext>
            </a:extLst>
          </p:cNvPr>
          <p:cNvSpPr txBox="1"/>
          <p:nvPr/>
        </p:nvSpPr>
        <p:spPr>
          <a:xfrm>
            <a:off x="6523702" y="3236032"/>
            <a:ext cx="4406031" cy="1025773"/>
          </a:xfrm>
          <a:prstGeom prst="rect">
            <a:avLst/>
          </a:prstGeom>
          <a:noFill/>
        </p:spPr>
        <p:txBody>
          <a:bodyPr wrap="square" lIns="0" tIns="0" rIns="0" bIns="0" rtlCol="0">
            <a:noAutofit/>
          </a:bodyPr>
          <a:lstStyle/>
          <a:p>
            <a:pPr>
              <a:lnSpc>
                <a:spcPct val="100000"/>
              </a:lnSpc>
              <a:spcBef>
                <a:spcPts val="1200"/>
              </a:spcBef>
              <a:buSzPct val="100000"/>
            </a:pPr>
            <a:r>
              <a:rPr lang="en-US" sz="1600" u="sng" dirty="0"/>
              <a:t>CVE-2024-49112 (LDAP Sentinel Critical)</a:t>
            </a:r>
          </a:p>
          <a:p>
            <a:pPr>
              <a:lnSpc>
                <a:spcPct val="100000"/>
              </a:lnSpc>
              <a:spcBef>
                <a:spcPts val="1200"/>
              </a:spcBef>
              <a:buSzPct val="100000"/>
            </a:pPr>
            <a:r>
              <a:rPr lang="en-US" sz="1600" b="1" dirty="0">
                <a:solidFill>
                  <a:srgbClr val="00B050"/>
                </a:solidFill>
              </a:rPr>
              <a:t>Tenable</a:t>
            </a:r>
            <a:r>
              <a:rPr lang="en-US" sz="1600" dirty="0"/>
              <a:t> VulnSig publish date:  </a:t>
            </a:r>
            <a:r>
              <a:rPr lang="en-US" sz="1600" b="1" dirty="0">
                <a:solidFill>
                  <a:srgbClr val="00B050"/>
                </a:solidFill>
              </a:rPr>
              <a:t>Dec 09</a:t>
            </a:r>
          </a:p>
          <a:p>
            <a:pPr>
              <a:lnSpc>
                <a:spcPct val="100000"/>
              </a:lnSpc>
              <a:spcBef>
                <a:spcPts val="1200"/>
              </a:spcBef>
              <a:buSzPct val="100000"/>
            </a:pPr>
            <a:r>
              <a:rPr lang="en-US" sz="1600" b="1" dirty="0"/>
              <a:t>Qualys</a:t>
            </a:r>
            <a:r>
              <a:rPr lang="en-US" sz="1600" dirty="0"/>
              <a:t> VulnSig publish date:  </a:t>
            </a:r>
            <a:r>
              <a:rPr lang="en-US" sz="1600" b="1" dirty="0"/>
              <a:t>Dec 11</a:t>
            </a:r>
          </a:p>
        </p:txBody>
      </p:sp>
      <p:sp>
        <p:nvSpPr>
          <p:cNvPr id="10" name="TextBox 9">
            <a:extLst>
              <a:ext uri="{FF2B5EF4-FFF2-40B4-BE49-F238E27FC236}">
                <a16:creationId xmlns:a16="http://schemas.microsoft.com/office/drawing/2014/main" id="{07ECC0BD-D3A0-84D8-CE3F-C6584D64BCAD}"/>
              </a:ext>
            </a:extLst>
          </p:cNvPr>
          <p:cNvSpPr txBox="1"/>
          <p:nvPr/>
        </p:nvSpPr>
        <p:spPr>
          <a:xfrm>
            <a:off x="418918" y="982464"/>
            <a:ext cx="10701366" cy="461665"/>
          </a:xfrm>
          <a:prstGeom prst="rect">
            <a:avLst/>
          </a:prstGeom>
          <a:noFill/>
        </p:spPr>
        <p:txBody>
          <a:bodyPr wrap="square">
            <a:spAutoFit/>
          </a:bodyPr>
          <a:lstStyle/>
          <a:p>
            <a:pPr marL="0" indent="0">
              <a:buNone/>
            </a:pPr>
            <a:r>
              <a:rPr lang="en-US" sz="2400" b="1" dirty="0">
                <a:latin typeface="Arial Nova Light" panose="020B0304020202020204" pitchFamily="34" charset="0"/>
              </a:rPr>
              <a:t>Tenable is generally quicker </a:t>
            </a:r>
            <a:r>
              <a:rPr lang="en-US" sz="2400" dirty="0">
                <a:latin typeface="Arial Nova Light" panose="020B0304020202020204" pitchFamily="34" charset="0"/>
              </a:rPr>
              <a:t>at producing new Vuln Signatures than Qualys</a:t>
            </a:r>
          </a:p>
        </p:txBody>
      </p:sp>
      <p:sp>
        <p:nvSpPr>
          <p:cNvPr id="11" name="TextBox 10">
            <a:extLst>
              <a:ext uri="{FF2B5EF4-FFF2-40B4-BE49-F238E27FC236}">
                <a16:creationId xmlns:a16="http://schemas.microsoft.com/office/drawing/2014/main" id="{584528CF-06C6-3978-8F15-13754EEE4743}"/>
              </a:ext>
            </a:extLst>
          </p:cNvPr>
          <p:cNvSpPr txBox="1"/>
          <p:nvPr/>
        </p:nvSpPr>
        <p:spPr>
          <a:xfrm>
            <a:off x="6523701" y="4715966"/>
            <a:ext cx="4406031" cy="1025773"/>
          </a:xfrm>
          <a:prstGeom prst="rect">
            <a:avLst/>
          </a:prstGeom>
          <a:noFill/>
        </p:spPr>
        <p:txBody>
          <a:bodyPr wrap="square" lIns="0" tIns="0" rIns="0" bIns="0" rtlCol="0">
            <a:noAutofit/>
          </a:bodyPr>
          <a:lstStyle/>
          <a:p>
            <a:pPr>
              <a:lnSpc>
                <a:spcPct val="100000"/>
              </a:lnSpc>
              <a:spcBef>
                <a:spcPts val="1200"/>
              </a:spcBef>
              <a:buSzPct val="100000"/>
            </a:pPr>
            <a:r>
              <a:rPr lang="en-US" sz="1600" u="sng" dirty="0"/>
              <a:t>CVE-2025-4664 (Chrome CISA KEV)</a:t>
            </a:r>
          </a:p>
          <a:p>
            <a:pPr>
              <a:lnSpc>
                <a:spcPct val="100000"/>
              </a:lnSpc>
              <a:spcBef>
                <a:spcPts val="1200"/>
              </a:spcBef>
              <a:buSzPct val="100000"/>
            </a:pPr>
            <a:r>
              <a:rPr lang="en-US" sz="1600" b="1" dirty="0">
                <a:solidFill>
                  <a:srgbClr val="00B050"/>
                </a:solidFill>
              </a:rPr>
              <a:t>Tenable</a:t>
            </a:r>
            <a:r>
              <a:rPr lang="en-US" sz="1600" dirty="0"/>
              <a:t> VulnSig publish date:  </a:t>
            </a:r>
            <a:r>
              <a:rPr lang="en-US" sz="1600" b="1" dirty="0">
                <a:solidFill>
                  <a:srgbClr val="00B050"/>
                </a:solidFill>
              </a:rPr>
              <a:t>May 17</a:t>
            </a:r>
          </a:p>
          <a:p>
            <a:pPr>
              <a:lnSpc>
                <a:spcPct val="100000"/>
              </a:lnSpc>
              <a:spcBef>
                <a:spcPts val="1200"/>
              </a:spcBef>
              <a:buSzPct val="100000"/>
            </a:pPr>
            <a:r>
              <a:rPr lang="en-US" sz="1600" b="1" dirty="0"/>
              <a:t>Qualys</a:t>
            </a:r>
            <a:r>
              <a:rPr lang="en-US" sz="1600" dirty="0"/>
              <a:t> VulnSig publish date:  </a:t>
            </a:r>
            <a:r>
              <a:rPr lang="en-US" sz="1600" b="1" dirty="0"/>
              <a:t>May 19</a:t>
            </a:r>
          </a:p>
        </p:txBody>
      </p:sp>
      <p:pic>
        <p:nvPicPr>
          <p:cNvPr id="12" name="Picture 2" descr="188,500+ Check Mark Stock Illustrations, Royalty-Free Vector ...">
            <a:extLst>
              <a:ext uri="{FF2B5EF4-FFF2-40B4-BE49-F238E27FC236}">
                <a16:creationId xmlns:a16="http://schemas.microsoft.com/office/drawing/2014/main" id="{E70823E8-4811-BF30-D0D8-A3C2F18B2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727" y="276359"/>
            <a:ext cx="621276" cy="62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8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square with a white stripe&#10;&#10;Description automatically generated with medium confidence">
            <a:extLst>
              <a:ext uri="{FF2B5EF4-FFF2-40B4-BE49-F238E27FC236}">
                <a16:creationId xmlns:a16="http://schemas.microsoft.com/office/drawing/2014/main" id="{BCE8337A-8012-61A6-F695-90B0A726E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7620"/>
            <a:ext cx="12230100"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178DBF-A65F-3CC9-33AF-A4E0779C3723}"/>
              </a:ext>
            </a:extLst>
          </p:cNvPr>
          <p:cNvSpPr>
            <a:spLocks noGrp="1"/>
          </p:cNvSpPr>
          <p:nvPr>
            <p:ph type="title"/>
          </p:nvPr>
        </p:nvSpPr>
        <p:spPr>
          <a:xfrm>
            <a:off x="457200" y="471511"/>
            <a:ext cx="11277600" cy="1371600"/>
          </a:xfrm>
        </p:spPr>
        <p:txBody>
          <a:bodyPr/>
          <a:lstStyle/>
          <a:p>
            <a:r>
              <a:rPr lang="en-US" b="0" dirty="0">
                <a:solidFill>
                  <a:schemeClr val="bg1"/>
                </a:solidFill>
                <a:latin typeface="Arial Nova Light" panose="020B0304020202020204" pitchFamily="34" charset="0"/>
              </a:rPr>
              <a:t>Executive Summary</a:t>
            </a:r>
          </a:p>
        </p:txBody>
      </p:sp>
      <p:sp>
        <p:nvSpPr>
          <p:cNvPr id="5" name="Content Placeholder 2">
            <a:extLst>
              <a:ext uri="{FF2B5EF4-FFF2-40B4-BE49-F238E27FC236}">
                <a16:creationId xmlns:a16="http://schemas.microsoft.com/office/drawing/2014/main" id="{ABC87F56-9B30-113B-5779-6D7311D31E13}"/>
              </a:ext>
            </a:extLst>
          </p:cNvPr>
          <p:cNvSpPr>
            <a:spLocks noGrp="1"/>
          </p:cNvSpPr>
          <p:nvPr>
            <p:ph idx="1"/>
          </p:nvPr>
        </p:nvSpPr>
        <p:spPr>
          <a:xfrm>
            <a:off x="914400" y="1353706"/>
            <a:ext cx="11277600" cy="4585855"/>
          </a:xfrm>
        </p:spPr>
        <p:txBody>
          <a:bodyPr/>
          <a:lstStyle/>
          <a:p>
            <a:pPr>
              <a:lnSpc>
                <a:spcPct val="200000"/>
              </a:lnSpc>
            </a:pPr>
            <a:r>
              <a:rPr lang="en-US" dirty="0"/>
              <a:t>Tenable and Rapid7’s InsightVM are direct competitors of Qualys</a:t>
            </a:r>
          </a:p>
          <a:p>
            <a:pPr>
              <a:lnSpc>
                <a:spcPct val="200000"/>
              </a:lnSpc>
            </a:pPr>
            <a:r>
              <a:rPr lang="en-US" dirty="0"/>
              <a:t>Focus: Configuration Compliance, Scan Accuracy, Compatibility</a:t>
            </a:r>
          </a:p>
          <a:p>
            <a:pPr>
              <a:lnSpc>
                <a:spcPct val="200000"/>
              </a:lnSpc>
            </a:pPr>
            <a:r>
              <a:rPr lang="en-US" dirty="0"/>
              <a:t>Both Tenable and InsightVM are missing several mission-critical features</a:t>
            </a:r>
          </a:p>
          <a:p>
            <a:pPr>
              <a:lnSpc>
                <a:spcPct val="200000"/>
              </a:lnSpc>
            </a:pPr>
            <a:r>
              <a:rPr lang="en-US" dirty="0"/>
              <a:t>As potential Qualys replacements, both products were evaluated:</a:t>
            </a:r>
          </a:p>
          <a:p>
            <a:pPr lvl="1"/>
            <a:r>
              <a:rPr lang="en-US" sz="2000" dirty="0"/>
              <a:t>Tenable: Accurate IOS vuln detections; other features fall short of expectations</a:t>
            </a:r>
          </a:p>
          <a:p>
            <a:pPr lvl="1">
              <a:lnSpc>
                <a:spcPct val="150000"/>
              </a:lnSpc>
            </a:pPr>
            <a:r>
              <a:rPr lang="en-US" sz="2000" dirty="0"/>
              <a:t>InsightVM: Inherent design trade-offs increase workflow complexity and cost</a:t>
            </a:r>
          </a:p>
        </p:txBody>
      </p:sp>
      <p:pic>
        <p:nvPicPr>
          <p:cNvPr id="3" name="Picture 2">
            <a:extLst>
              <a:ext uri="{FF2B5EF4-FFF2-40B4-BE49-F238E27FC236}">
                <a16:creationId xmlns:a16="http://schemas.microsoft.com/office/drawing/2014/main" id="{3A142C56-C76E-A50D-3A0C-39F545472E5B}"/>
              </a:ext>
            </a:extLst>
          </p:cNvPr>
          <p:cNvPicPr>
            <a:picLocks noChangeAspect="1"/>
          </p:cNvPicPr>
          <p:nvPr/>
        </p:nvPicPr>
        <p:blipFill>
          <a:blip r:embed="rId4"/>
          <a:stretch>
            <a:fillRect/>
          </a:stretch>
        </p:blipFill>
        <p:spPr>
          <a:xfrm>
            <a:off x="6744142" y="5293499"/>
            <a:ext cx="4195739" cy="989179"/>
          </a:xfrm>
          <a:prstGeom prst="rect">
            <a:avLst/>
          </a:prstGeom>
        </p:spPr>
      </p:pic>
      <p:pic>
        <p:nvPicPr>
          <p:cNvPr id="8" name="Picture 7">
            <a:extLst>
              <a:ext uri="{FF2B5EF4-FFF2-40B4-BE49-F238E27FC236}">
                <a16:creationId xmlns:a16="http://schemas.microsoft.com/office/drawing/2014/main" id="{E42F579D-F717-910E-2FB9-F174DC1F39EE}"/>
              </a:ext>
            </a:extLst>
          </p:cNvPr>
          <p:cNvPicPr>
            <a:picLocks noChangeAspect="1"/>
          </p:cNvPicPr>
          <p:nvPr/>
        </p:nvPicPr>
        <p:blipFill>
          <a:blip r:embed="rId5"/>
          <a:stretch>
            <a:fillRect/>
          </a:stretch>
        </p:blipFill>
        <p:spPr>
          <a:xfrm>
            <a:off x="1506577" y="5250366"/>
            <a:ext cx="4297680" cy="1032312"/>
          </a:xfrm>
          <a:prstGeom prst="rect">
            <a:avLst/>
          </a:prstGeom>
        </p:spPr>
      </p:pic>
    </p:spTree>
    <p:extLst>
      <p:ext uri="{BB962C8B-B14F-4D97-AF65-F5344CB8AC3E}">
        <p14:creationId xmlns:p14="http://schemas.microsoft.com/office/powerpoint/2010/main" val="217399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79B4-930C-CC5C-6131-EA7BF659E67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FA0F160-98C4-07DF-89F4-33003566D31D}"/>
              </a:ext>
            </a:extLst>
          </p:cNvPr>
          <p:cNvSpPr/>
          <p:nvPr/>
        </p:nvSpPr>
        <p:spPr>
          <a:xfrm>
            <a:off x="1" y="1515292"/>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sp>
        <p:nvSpPr>
          <p:cNvPr id="5" name="Title 2">
            <a:extLst>
              <a:ext uri="{FF2B5EF4-FFF2-40B4-BE49-F238E27FC236}">
                <a16:creationId xmlns:a16="http://schemas.microsoft.com/office/drawing/2014/main" id="{A5F0A58B-978C-D3E3-FC5C-A6400DC766FF}"/>
              </a:ext>
            </a:extLst>
          </p:cNvPr>
          <p:cNvSpPr txBox="1">
            <a:spLocks/>
          </p:cNvSpPr>
          <p:nvPr/>
        </p:nvSpPr>
        <p:spPr>
          <a:xfrm>
            <a:off x="359924" y="319436"/>
            <a:ext cx="743705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MS Edge False Positive Detections</a:t>
            </a:r>
          </a:p>
        </p:txBody>
      </p:sp>
      <p:pic>
        <p:nvPicPr>
          <p:cNvPr id="7" name="Picture 6">
            <a:extLst>
              <a:ext uri="{FF2B5EF4-FFF2-40B4-BE49-F238E27FC236}">
                <a16:creationId xmlns:a16="http://schemas.microsoft.com/office/drawing/2014/main" id="{729463BC-21EA-A362-F182-CD1F976AB8B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11" name="Content Placeholder 2">
            <a:extLst>
              <a:ext uri="{FF2B5EF4-FFF2-40B4-BE49-F238E27FC236}">
                <a16:creationId xmlns:a16="http://schemas.microsoft.com/office/drawing/2014/main" id="{B175103D-7901-A32B-1223-7F481AA4F287}"/>
              </a:ext>
            </a:extLst>
          </p:cNvPr>
          <p:cNvSpPr>
            <a:spLocks noGrp="1"/>
          </p:cNvSpPr>
          <p:nvPr>
            <p:ph sz="half" idx="1"/>
          </p:nvPr>
        </p:nvSpPr>
        <p:spPr/>
        <p:txBody>
          <a:bodyPr/>
          <a:lstStyle/>
          <a:p>
            <a:pPr marL="0" indent="0">
              <a:buNone/>
            </a:pPr>
            <a:r>
              <a:rPr lang="en-US" dirty="0">
                <a:latin typeface="Arial Nova Light" panose="020B0304020202020204" pitchFamily="34" charset="0"/>
              </a:rPr>
              <a:t>Qualys had a long-standing issue with providing false-positive detections for MS Edge, which had a significant downstream impact on Kenna scores</a:t>
            </a:r>
          </a:p>
          <a:p>
            <a:r>
              <a:rPr lang="en-US" dirty="0">
                <a:latin typeface="Arial Nova Light" panose="020B0304020202020204" pitchFamily="34" charset="0"/>
              </a:rPr>
              <a:t>MetLife leverages the ‘Extended Support’ model (we get every other major version) but the security fixes are still applied to older versions of MS Edge</a:t>
            </a:r>
          </a:p>
          <a:p>
            <a:r>
              <a:rPr lang="en-US" dirty="0">
                <a:latin typeface="Arial Nova Light" panose="020B0304020202020204" pitchFamily="34" charset="0"/>
              </a:rPr>
              <a:t>MetLife had to work with Qualys to call out this detection logic flaw for it to be evergreened and prevent FPs</a:t>
            </a:r>
          </a:p>
          <a:p>
            <a:r>
              <a:rPr lang="en-US" dirty="0">
                <a:latin typeface="Arial Nova Light" panose="020B0304020202020204" pitchFamily="34" charset="0"/>
              </a:rPr>
              <a:t>Tenable is not aware of this issue, and during the Pilot was flagging hosts for MS Edge vulns that technically are not applicable (i.e. we’d have to also help Tenable resolve this like we did for Qualys all over again)</a:t>
            </a:r>
          </a:p>
        </p:txBody>
      </p:sp>
      <p:sp>
        <p:nvSpPr>
          <p:cNvPr id="6" name="Content Placeholder 1">
            <a:extLst>
              <a:ext uri="{FF2B5EF4-FFF2-40B4-BE49-F238E27FC236}">
                <a16:creationId xmlns:a16="http://schemas.microsoft.com/office/drawing/2014/main" id="{A781DCBA-A44B-1D0D-CC8E-DEB78EF4D984}"/>
              </a:ext>
            </a:extLst>
          </p:cNvPr>
          <p:cNvSpPr txBox="1">
            <a:spLocks/>
          </p:cNvSpPr>
          <p:nvPr/>
        </p:nvSpPr>
        <p:spPr>
          <a:xfrm>
            <a:off x="7450212" y="2503641"/>
            <a:ext cx="3559277" cy="2697079"/>
          </a:xfrm>
          <a:prstGeom prst="rect">
            <a:avLst/>
          </a:prstGeom>
        </p:spPr>
        <p:txBody>
          <a:bodyPr/>
          <a:lst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80000"/>
              </a:lnSpc>
              <a:spcBef>
                <a:spcPts val="0"/>
              </a:spcBef>
              <a:buFont typeface="Arial" panose="020B0604020202020204" pitchFamily="34" charset="0"/>
              <a:buNone/>
            </a:pPr>
            <a:r>
              <a:rPr lang="en-US" sz="9600" dirty="0">
                <a:latin typeface="Arial Nova Light" panose="020B0304020202020204" pitchFamily="34" charset="0"/>
              </a:rPr>
              <a:t>&gt;500k</a:t>
            </a:r>
          </a:p>
          <a:p>
            <a:pPr marL="0" indent="0">
              <a:spcBef>
                <a:spcPts val="0"/>
              </a:spcBef>
              <a:buFont typeface="Arial" panose="020B0604020202020204" pitchFamily="34" charset="0"/>
              <a:buNone/>
            </a:pPr>
            <a:r>
              <a:rPr lang="en-US" dirty="0">
                <a:latin typeface="Arial Nova Light" panose="020B0304020202020204" pitchFamily="34" charset="0"/>
              </a:rPr>
              <a:t>At minimum, more than 500k MS Edge vulnerabilities would be reintroduced into Kenna due to the flawed detection logic by Tenable</a:t>
            </a:r>
          </a:p>
        </p:txBody>
      </p:sp>
      <p:pic>
        <p:nvPicPr>
          <p:cNvPr id="2" name="Picture 1">
            <a:extLst>
              <a:ext uri="{FF2B5EF4-FFF2-40B4-BE49-F238E27FC236}">
                <a16:creationId xmlns:a16="http://schemas.microsoft.com/office/drawing/2014/main" id="{72E19C9A-66E5-71E8-A4E7-7C88208C5E0A}"/>
              </a:ext>
            </a:extLst>
          </p:cNvPr>
          <p:cNvPicPr>
            <a:picLocks noChangeAspect="1"/>
          </p:cNvPicPr>
          <p:nvPr/>
        </p:nvPicPr>
        <p:blipFill>
          <a:blip r:embed="rId4"/>
          <a:stretch>
            <a:fillRect/>
          </a:stretch>
        </p:blipFill>
        <p:spPr>
          <a:xfrm>
            <a:off x="7416560" y="420665"/>
            <a:ext cx="380421" cy="375739"/>
          </a:xfrm>
          <a:prstGeom prst="rect">
            <a:avLst/>
          </a:prstGeom>
        </p:spPr>
      </p:pic>
    </p:spTree>
    <p:extLst>
      <p:ext uri="{BB962C8B-B14F-4D97-AF65-F5344CB8AC3E}">
        <p14:creationId xmlns:p14="http://schemas.microsoft.com/office/powerpoint/2010/main" val="23655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B6A61-C64E-6B95-603E-4F1E537BE00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C6C83BC-EC89-488F-E630-18BAF83151D5}"/>
              </a:ext>
            </a:extLst>
          </p:cNvPr>
          <p:cNvSpPr/>
          <p:nvPr/>
        </p:nvSpPr>
        <p:spPr>
          <a:xfrm>
            <a:off x="0" y="1516046"/>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sp>
        <p:nvSpPr>
          <p:cNvPr id="5" name="Title 2">
            <a:extLst>
              <a:ext uri="{FF2B5EF4-FFF2-40B4-BE49-F238E27FC236}">
                <a16:creationId xmlns:a16="http://schemas.microsoft.com/office/drawing/2014/main" id="{F32E6685-CACC-F31F-AC3B-C57BA7B3DECE}"/>
              </a:ext>
            </a:extLst>
          </p:cNvPr>
          <p:cNvSpPr txBox="1">
            <a:spLocks/>
          </p:cNvSpPr>
          <p:nvPr/>
        </p:nvSpPr>
        <p:spPr>
          <a:xfrm>
            <a:off x="359924" y="319436"/>
            <a:ext cx="7791018" cy="1146504"/>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Network Device Vuln Detections – Routers &amp; Switches Cont.</a:t>
            </a:r>
          </a:p>
        </p:txBody>
      </p:sp>
      <p:pic>
        <p:nvPicPr>
          <p:cNvPr id="7" name="Picture 6">
            <a:extLst>
              <a:ext uri="{FF2B5EF4-FFF2-40B4-BE49-F238E27FC236}">
                <a16:creationId xmlns:a16="http://schemas.microsoft.com/office/drawing/2014/main" id="{88DD6634-106B-3ED7-7C58-F7978EA5F4B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11" name="Content Placeholder 2">
            <a:extLst>
              <a:ext uri="{FF2B5EF4-FFF2-40B4-BE49-F238E27FC236}">
                <a16:creationId xmlns:a16="http://schemas.microsoft.com/office/drawing/2014/main" id="{456258D3-2346-A62C-DBB6-D03805157026}"/>
              </a:ext>
            </a:extLst>
          </p:cNvPr>
          <p:cNvSpPr>
            <a:spLocks noGrp="1"/>
          </p:cNvSpPr>
          <p:nvPr>
            <p:ph sz="half" idx="1"/>
          </p:nvPr>
        </p:nvSpPr>
        <p:spPr>
          <a:xfrm>
            <a:off x="437534" y="1656737"/>
            <a:ext cx="10014155" cy="1776188"/>
          </a:xfrm>
        </p:spPr>
        <p:txBody>
          <a:bodyPr/>
          <a:lstStyle/>
          <a:p>
            <a:pPr marL="0" indent="0">
              <a:buNone/>
            </a:pPr>
            <a:r>
              <a:rPr lang="en-US" sz="1800" b="1" u="sng" dirty="0">
                <a:latin typeface="Arial Nova Light" panose="020B0304020202020204" pitchFamily="34" charset="0"/>
              </a:rPr>
              <a:t>Paranoid Mode</a:t>
            </a:r>
            <a:endParaRPr lang="en-US" sz="1800" u="sng" dirty="0">
              <a:latin typeface="Arial Nova Light" panose="020B0304020202020204" pitchFamily="34" charset="0"/>
            </a:endParaRPr>
          </a:p>
          <a:p>
            <a:r>
              <a:rPr lang="en-US" sz="1800" dirty="0">
                <a:latin typeface="Arial Nova Light" panose="020B0304020202020204" pitchFamily="34" charset="0"/>
              </a:rPr>
              <a:t>Qualys equivalent to ‘Potential’</a:t>
            </a:r>
          </a:p>
          <a:p>
            <a:r>
              <a:rPr lang="en-US" sz="1800" dirty="0">
                <a:latin typeface="Arial Nova Light" panose="020B0304020202020204" pitchFamily="34" charset="0"/>
              </a:rPr>
              <a:t>When enabled, identified vulns that Qualys never found (all confirmed accurate)</a:t>
            </a:r>
          </a:p>
        </p:txBody>
      </p:sp>
      <p:pic>
        <p:nvPicPr>
          <p:cNvPr id="2" name="Picture 2" descr="188,500+ Check Mark Stock Illustrations, Royalty-Free Vector ...">
            <a:extLst>
              <a:ext uri="{FF2B5EF4-FFF2-40B4-BE49-F238E27FC236}">
                <a16:creationId xmlns:a16="http://schemas.microsoft.com/office/drawing/2014/main" id="{A3FECDBB-6DE5-118D-EB74-AAD6A152B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917" y="772618"/>
            <a:ext cx="621276" cy="621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FB3BEF-5C64-91A4-4B5B-C2C48B1476D8}"/>
              </a:ext>
            </a:extLst>
          </p:cNvPr>
          <p:cNvSpPr txBox="1"/>
          <p:nvPr/>
        </p:nvSpPr>
        <p:spPr>
          <a:xfrm>
            <a:off x="4810169" y="2979721"/>
            <a:ext cx="3002606" cy="254175"/>
          </a:xfrm>
          <a:prstGeom prst="rect">
            <a:avLst/>
          </a:prstGeom>
          <a:noFill/>
        </p:spPr>
        <p:txBody>
          <a:bodyPr wrap="square" lIns="0" tIns="0" rIns="0" bIns="0" rtlCol="0">
            <a:noAutofit/>
          </a:bodyPr>
          <a:lstStyle/>
          <a:p>
            <a:pPr>
              <a:lnSpc>
                <a:spcPct val="100000"/>
              </a:lnSpc>
              <a:spcBef>
                <a:spcPts val="1200"/>
              </a:spcBef>
              <a:buSzPct val="100000"/>
            </a:pPr>
            <a:r>
              <a:rPr lang="en-US" sz="1400" b="1" i="1" dirty="0">
                <a:latin typeface="Arial Nova Light" panose="020B0304020202020204" pitchFamily="34" charset="0"/>
              </a:rPr>
              <a:t>Paranoid Mode - Disabled</a:t>
            </a:r>
          </a:p>
        </p:txBody>
      </p:sp>
      <p:sp>
        <p:nvSpPr>
          <p:cNvPr id="21" name="TextBox 20">
            <a:extLst>
              <a:ext uri="{FF2B5EF4-FFF2-40B4-BE49-F238E27FC236}">
                <a16:creationId xmlns:a16="http://schemas.microsoft.com/office/drawing/2014/main" id="{D9CDBF95-1E80-CE85-B3B6-6C97006DA98D}"/>
              </a:ext>
            </a:extLst>
          </p:cNvPr>
          <p:cNvSpPr txBox="1"/>
          <p:nvPr/>
        </p:nvSpPr>
        <p:spPr>
          <a:xfrm>
            <a:off x="3696735" y="4903148"/>
            <a:ext cx="4401640" cy="285928"/>
          </a:xfrm>
          <a:prstGeom prst="rect">
            <a:avLst/>
          </a:prstGeom>
          <a:noFill/>
        </p:spPr>
        <p:txBody>
          <a:bodyPr wrap="square" lIns="0" tIns="0" rIns="0" bIns="0" rtlCol="0">
            <a:noAutofit/>
          </a:bodyPr>
          <a:lstStyle/>
          <a:p>
            <a:pPr>
              <a:lnSpc>
                <a:spcPct val="100000"/>
              </a:lnSpc>
              <a:spcBef>
                <a:spcPts val="1200"/>
              </a:spcBef>
              <a:buSzPct val="100000"/>
            </a:pPr>
            <a:r>
              <a:rPr lang="en-US" sz="1400" b="1" i="1" dirty="0">
                <a:latin typeface="Arial Nova Light" panose="020B0304020202020204" pitchFamily="34" charset="0"/>
              </a:rPr>
              <a:t>Paranoid Mode – Enabled (12 Additional vulns identified)</a:t>
            </a:r>
          </a:p>
        </p:txBody>
      </p:sp>
      <p:pic>
        <p:nvPicPr>
          <p:cNvPr id="9" name="Picture 8">
            <a:extLst>
              <a:ext uri="{FF2B5EF4-FFF2-40B4-BE49-F238E27FC236}">
                <a16:creationId xmlns:a16="http://schemas.microsoft.com/office/drawing/2014/main" id="{6DCFD9F2-13B0-A519-AB1D-C52434955C4C}"/>
              </a:ext>
            </a:extLst>
          </p:cNvPr>
          <p:cNvPicPr>
            <a:picLocks noChangeAspect="1"/>
          </p:cNvPicPr>
          <p:nvPr/>
        </p:nvPicPr>
        <p:blipFill>
          <a:blip r:embed="rId6"/>
          <a:stretch>
            <a:fillRect/>
          </a:stretch>
        </p:blipFill>
        <p:spPr>
          <a:xfrm>
            <a:off x="1025750" y="5197537"/>
            <a:ext cx="10140500" cy="141333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CCB3D07-C2EB-0E66-5F9B-4E3364B85AEE}"/>
              </a:ext>
            </a:extLst>
          </p:cNvPr>
          <p:cNvPicPr>
            <a:picLocks noChangeAspect="1"/>
          </p:cNvPicPr>
          <p:nvPr/>
        </p:nvPicPr>
        <p:blipFill>
          <a:blip r:embed="rId7"/>
          <a:stretch>
            <a:fillRect/>
          </a:stretch>
        </p:blipFill>
        <p:spPr>
          <a:xfrm>
            <a:off x="1025750" y="3272197"/>
            <a:ext cx="10140500" cy="1391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20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2023C-40AF-4CB0-AA1E-7C30D3204828}"/>
            </a:ext>
          </a:extLst>
        </p:cNvPr>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FDE566E-4ABD-ECE6-2E64-1FB50EFC79F4}"/>
              </a:ext>
            </a:extLst>
          </p:cNvPr>
          <p:cNvSpPr>
            <a:spLocks noGrp="1"/>
          </p:cNvSpPr>
          <p:nvPr>
            <p:ph sz="half" idx="1"/>
          </p:nvPr>
        </p:nvSpPr>
        <p:spPr>
          <a:xfrm>
            <a:off x="457200" y="1326139"/>
            <a:ext cx="4911213" cy="4832555"/>
          </a:xfrm>
        </p:spPr>
        <p:txBody>
          <a:bodyPr/>
          <a:lstStyle/>
          <a:p>
            <a:pPr marL="0" indent="0">
              <a:buNone/>
            </a:pPr>
            <a:r>
              <a:rPr lang="en-US" sz="2000" b="1" dirty="0">
                <a:latin typeface="Arial Nova Light" panose="020B0304020202020204" pitchFamily="34" charset="0"/>
              </a:rPr>
              <a:t>Tenable</a:t>
            </a:r>
          </a:p>
          <a:p>
            <a:pPr marL="342900" indent="-342900">
              <a:buFont typeface="+mj-lt"/>
              <a:buAutoNum type="arabicPeriod"/>
            </a:pPr>
            <a:r>
              <a:rPr lang="en-US" sz="2000" dirty="0">
                <a:latin typeface="Arial Nova Light" panose="020B0304020202020204" pitchFamily="34" charset="0"/>
              </a:rPr>
              <a:t>Supports the ability to handle user provisioning &amp; permissions through SAML</a:t>
            </a:r>
          </a:p>
          <a:p>
            <a:pPr marL="342900" indent="-342900">
              <a:buFont typeface="+mj-lt"/>
              <a:buAutoNum type="arabicPeriod"/>
            </a:pPr>
            <a:r>
              <a:rPr lang="en-US" sz="2000" dirty="0">
                <a:latin typeface="Arial Nova Light" panose="020B0304020202020204" pitchFamily="34" charset="0"/>
              </a:rPr>
              <a:t>Allows User Impersonation</a:t>
            </a:r>
          </a:p>
          <a:p>
            <a:pPr marL="342900" indent="-342900">
              <a:buFont typeface="+mj-lt"/>
              <a:buAutoNum type="arabicPeriod"/>
            </a:pPr>
            <a:r>
              <a:rPr lang="en-US" sz="2000" dirty="0">
                <a:latin typeface="Arial Nova Light" panose="020B0304020202020204" pitchFamily="34" charset="0"/>
              </a:rPr>
              <a:t>Control API access by IP address</a:t>
            </a:r>
          </a:p>
          <a:p>
            <a:endParaRPr lang="en-US" dirty="0">
              <a:latin typeface="Arial Nova Light" panose="020B0304020202020204" pitchFamily="34" charset="0"/>
            </a:endParaRPr>
          </a:p>
        </p:txBody>
      </p:sp>
      <p:sp>
        <p:nvSpPr>
          <p:cNvPr id="6" name="Title 2">
            <a:extLst>
              <a:ext uri="{FF2B5EF4-FFF2-40B4-BE49-F238E27FC236}">
                <a16:creationId xmlns:a16="http://schemas.microsoft.com/office/drawing/2014/main" id="{8DF05B16-2985-4B14-2602-3F5A71AE578A}"/>
              </a:ext>
            </a:extLst>
          </p:cNvPr>
          <p:cNvSpPr txBox="1">
            <a:spLocks/>
          </p:cNvSpPr>
          <p:nvPr/>
        </p:nvSpPr>
        <p:spPr>
          <a:xfrm>
            <a:off x="359924" y="319436"/>
            <a:ext cx="700443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IAM</a:t>
            </a:r>
          </a:p>
        </p:txBody>
      </p:sp>
      <p:pic>
        <p:nvPicPr>
          <p:cNvPr id="2" name="Picture 1">
            <a:extLst>
              <a:ext uri="{FF2B5EF4-FFF2-40B4-BE49-F238E27FC236}">
                <a16:creationId xmlns:a16="http://schemas.microsoft.com/office/drawing/2014/main" id="{F21D6BCF-3A04-674E-B26A-7691A774A56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5" name="Content Placeholder 2">
            <a:extLst>
              <a:ext uri="{FF2B5EF4-FFF2-40B4-BE49-F238E27FC236}">
                <a16:creationId xmlns:a16="http://schemas.microsoft.com/office/drawing/2014/main" id="{F485452E-725B-145F-13B3-932C4F0E45B0}"/>
              </a:ext>
            </a:extLst>
          </p:cNvPr>
          <p:cNvSpPr txBox="1">
            <a:spLocks/>
          </p:cNvSpPr>
          <p:nvPr/>
        </p:nvSpPr>
        <p:spPr>
          <a:xfrm>
            <a:off x="5928181" y="1326138"/>
            <a:ext cx="4911213" cy="4832555"/>
          </a:xfrm>
          <a:prstGeom prst="rect">
            <a:avLst/>
          </a:prstGeom>
        </p:spPr>
        <p:txBody>
          <a:bodyPr vert="horz" lIns="0" tIns="0" rIns="0" bIns="0" spcCol="301752" rtlCol="0">
            <a:noAutofit/>
          </a:bodyPr>
          <a:lst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Nova Light" panose="020B0304020202020204" pitchFamily="34" charset="0"/>
              </a:rPr>
              <a:t>Qualys</a:t>
            </a:r>
          </a:p>
          <a:p>
            <a:pPr marL="342900" indent="-342900">
              <a:buFont typeface="+mj-lt"/>
              <a:buAutoNum type="arabicPeriod"/>
            </a:pPr>
            <a:r>
              <a:rPr lang="en-US" sz="2000" dirty="0">
                <a:latin typeface="Arial Nova Light" panose="020B0304020202020204" pitchFamily="34" charset="0"/>
              </a:rPr>
              <a:t>Does not support user provisioning &amp; permissions within SAML</a:t>
            </a:r>
          </a:p>
          <a:p>
            <a:pPr marL="342900" indent="-342900">
              <a:buFont typeface="+mj-lt"/>
              <a:buAutoNum type="arabicPeriod"/>
            </a:pPr>
            <a:r>
              <a:rPr lang="en-US" sz="2000" dirty="0">
                <a:latin typeface="Arial Nova Light" panose="020B0304020202020204" pitchFamily="34" charset="0"/>
              </a:rPr>
              <a:t>Requires test accounts be created to validate different permissions</a:t>
            </a:r>
          </a:p>
          <a:p>
            <a:pPr marL="342900" indent="-342900">
              <a:buFont typeface="+mj-lt"/>
              <a:buAutoNum type="arabicPeriod"/>
            </a:pPr>
            <a:r>
              <a:rPr lang="en-US" sz="2000" dirty="0">
                <a:latin typeface="Arial Nova Light" panose="020B0304020202020204" pitchFamily="34" charset="0"/>
              </a:rPr>
              <a:t>Does not offer controls of API with IP address</a:t>
            </a:r>
          </a:p>
          <a:p>
            <a:endParaRPr lang="en-US" sz="2000" dirty="0">
              <a:latin typeface="Arial Nova Light" panose="020B0304020202020204" pitchFamily="34" charset="0"/>
            </a:endParaRPr>
          </a:p>
          <a:p>
            <a:endParaRPr lang="en-US" sz="2000" dirty="0">
              <a:latin typeface="Arial Nova Light" panose="020B0304020202020204" pitchFamily="34" charset="0"/>
            </a:endParaRPr>
          </a:p>
          <a:p>
            <a:endParaRPr lang="en-US" sz="2000" dirty="0">
              <a:latin typeface="Arial Nova Light" panose="020B0304020202020204" pitchFamily="34" charset="0"/>
            </a:endParaRPr>
          </a:p>
        </p:txBody>
      </p:sp>
      <p:pic>
        <p:nvPicPr>
          <p:cNvPr id="1026" name="Picture 2" descr="188,500+ Check Mark Stock Illustrations, Royalty-Free Vector ...">
            <a:extLst>
              <a:ext uri="{FF2B5EF4-FFF2-40B4-BE49-F238E27FC236}">
                <a16:creationId xmlns:a16="http://schemas.microsoft.com/office/drawing/2014/main" id="{DEC1E114-7E10-2029-F169-0D070BEFB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110" y="1116389"/>
            <a:ext cx="621276" cy="621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0D9687-2623-1448-7B13-C384985E17C1}"/>
              </a:ext>
            </a:extLst>
          </p:cNvPr>
          <p:cNvPicPr>
            <a:picLocks noChangeAspect="1"/>
          </p:cNvPicPr>
          <p:nvPr/>
        </p:nvPicPr>
        <p:blipFill>
          <a:blip r:embed="rId5"/>
          <a:stretch>
            <a:fillRect/>
          </a:stretch>
        </p:blipFill>
        <p:spPr>
          <a:xfrm>
            <a:off x="6890444" y="1239157"/>
            <a:ext cx="380421" cy="375739"/>
          </a:xfrm>
          <a:prstGeom prst="rect">
            <a:avLst/>
          </a:prstGeom>
        </p:spPr>
      </p:pic>
    </p:spTree>
    <p:extLst>
      <p:ext uri="{BB962C8B-B14F-4D97-AF65-F5344CB8AC3E}">
        <p14:creationId xmlns:p14="http://schemas.microsoft.com/office/powerpoint/2010/main" val="418135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BF708-2B62-3A9B-45FD-72652BC1702E}"/>
              </a:ext>
            </a:extLst>
          </p:cNvPr>
          <p:cNvSpPr/>
          <p:nvPr/>
        </p:nvSpPr>
        <p:spPr>
          <a:xfrm>
            <a:off x="1" y="1515292"/>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sp>
        <p:nvSpPr>
          <p:cNvPr id="5" name="Title 2">
            <a:extLst>
              <a:ext uri="{FF2B5EF4-FFF2-40B4-BE49-F238E27FC236}">
                <a16:creationId xmlns:a16="http://schemas.microsoft.com/office/drawing/2014/main" id="{F5B94982-5F87-747D-1D6C-5B758BF271A0}"/>
              </a:ext>
            </a:extLst>
          </p:cNvPr>
          <p:cNvSpPr txBox="1">
            <a:spLocks/>
          </p:cNvSpPr>
          <p:nvPr/>
        </p:nvSpPr>
        <p:spPr>
          <a:xfrm>
            <a:off x="359924" y="319436"/>
            <a:ext cx="743705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Installed Software</a:t>
            </a:r>
          </a:p>
        </p:txBody>
      </p:sp>
      <p:pic>
        <p:nvPicPr>
          <p:cNvPr id="7" name="Picture 6">
            <a:extLst>
              <a:ext uri="{FF2B5EF4-FFF2-40B4-BE49-F238E27FC236}">
                <a16:creationId xmlns:a16="http://schemas.microsoft.com/office/drawing/2014/main" id="{A61B8792-5034-BECE-5CEB-A6A9CBD87C0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11" name="Content Placeholder 2">
            <a:extLst>
              <a:ext uri="{FF2B5EF4-FFF2-40B4-BE49-F238E27FC236}">
                <a16:creationId xmlns:a16="http://schemas.microsoft.com/office/drawing/2014/main" id="{0C540158-9694-351D-A49E-7BAF8300E510}"/>
              </a:ext>
            </a:extLst>
          </p:cNvPr>
          <p:cNvSpPr>
            <a:spLocks noGrp="1"/>
          </p:cNvSpPr>
          <p:nvPr>
            <p:ph sz="half" idx="1"/>
          </p:nvPr>
        </p:nvSpPr>
        <p:spPr>
          <a:xfrm>
            <a:off x="437535" y="1755057"/>
            <a:ext cx="4213123" cy="4970207"/>
          </a:xfrm>
        </p:spPr>
        <p:txBody>
          <a:bodyPr/>
          <a:lstStyle/>
          <a:p>
            <a:pPr marL="0" indent="0">
              <a:buNone/>
            </a:pPr>
            <a:r>
              <a:rPr lang="en-US" sz="1800" dirty="0">
                <a:latin typeface="Arial Nova Light" panose="020B0304020202020204" pitchFamily="34" charset="0"/>
              </a:rPr>
              <a:t>MetLife relies heavily on being able to view installed software/applications for further analysis of potential vulnerability exposure</a:t>
            </a:r>
          </a:p>
          <a:p>
            <a:r>
              <a:rPr lang="en-US" sz="1800" dirty="0">
                <a:latin typeface="Arial Nova Light" panose="020B0304020202020204" pitchFamily="34" charset="0"/>
              </a:rPr>
              <a:t>Data must manually be exported to Excel to view installed applications directly from the scan results</a:t>
            </a:r>
          </a:p>
          <a:p>
            <a:r>
              <a:rPr lang="en-US" sz="1800" dirty="0">
                <a:latin typeface="Arial Nova Light" panose="020B0304020202020204" pitchFamily="34" charset="0"/>
              </a:rPr>
              <a:t>Does </a:t>
            </a:r>
            <a:r>
              <a:rPr lang="en-US" sz="1800" b="1" dirty="0">
                <a:latin typeface="Arial Nova Light" panose="020B0304020202020204" pitchFamily="34" charset="0"/>
              </a:rPr>
              <a:t>not</a:t>
            </a:r>
            <a:r>
              <a:rPr lang="en-US" sz="1800" dirty="0">
                <a:latin typeface="Arial Nova Light" panose="020B0304020202020204" pitchFamily="34" charset="0"/>
              </a:rPr>
              <a:t> provide file path information</a:t>
            </a:r>
          </a:p>
          <a:p>
            <a:endParaRPr lang="en-US" sz="1800" dirty="0">
              <a:latin typeface="Arial Nova Light" panose="020B0304020202020204" pitchFamily="34" charset="0"/>
            </a:endParaRPr>
          </a:p>
          <a:p>
            <a:pPr marL="0" indent="0">
              <a:buNone/>
            </a:pPr>
            <a:r>
              <a:rPr lang="en-US" sz="1800" dirty="0">
                <a:latin typeface="Arial Nova Light" panose="020B0304020202020204" pitchFamily="34" charset="0"/>
              </a:rPr>
              <a:t>Windows 11 Workstation</a:t>
            </a:r>
          </a:p>
          <a:p>
            <a:r>
              <a:rPr lang="en-US" sz="1800" dirty="0">
                <a:latin typeface="Arial Nova Light" panose="020B0304020202020204" pitchFamily="34" charset="0"/>
              </a:rPr>
              <a:t>Qualys – </a:t>
            </a:r>
            <a:r>
              <a:rPr lang="en-US" sz="1800" b="1" dirty="0">
                <a:latin typeface="Arial Nova Light" panose="020B0304020202020204" pitchFamily="34" charset="0"/>
              </a:rPr>
              <a:t>170</a:t>
            </a:r>
            <a:r>
              <a:rPr lang="en-US" sz="1800" dirty="0">
                <a:latin typeface="Arial Nova Light" panose="020B0304020202020204" pitchFamily="34" charset="0"/>
              </a:rPr>
              <a:t> unique applications found</a:t>
            </a:r>
          </a:p>
          <a:p>
            <a:r>
              <a:rPr lang="en-US" sz="1800" dirty="0">
                <a:latin typeface="Arial Nova Light" panose="020B0304020202020204" pitchFamily="34" charset="0"/>
              </a:rPr>
              <a:t>Tenable – </a:t>
            </a:r>
            <a:r>
              <a:rPr lang="en-US" sz="1800" b="1" dirty="0">
                <a:latin typeface="Arial Nova Light" panose="020B0304020202020204" pitchFamily="34" charset="0"/>
              </a:rPr>
              <a:t>108</a:t>
            </a:r>
            <a:r>
              <a:rPr lang="en-US" sz="1800" dirty="0">
                <a:latin typeface="Arial Nova Light" panose="020B0304020202020204" pitchFamily="34" charset="0"/>
              </a:rPr>
              <a:t> unique applications found</a:t>
            </a:r>
          </a:p>
        </p:txBody>
      </p:sp>
      <p:pic>
        <p:nvPicPr>
          <p:cNvPr id="10" name="Picture 9">
            <a:extLst>
              <a:ext uri="{FF2B5EF4-FFF2-40B4-BE49-F238E27FC236}">
                <a16:creationId xmlns:a16="http://schemas.microsoft.com/office/drawing/2014/main" id="{52089EA6-87E1-D92D-8B3D-173A33A1C4C8}"/>
              </a:ext>
            </a:extLst>
          </p:cNvPr>
          <p:cNvPicPr>
            <a:picLocks noChangeAspect="1"/>
          </p:cNvPicPr>
          <p:nvPr/>
        </p:nvPicPr>
        <p:blipFill>
          <a:blip r:embed="rId4"/>
          <a:stretch>
            <a:fillRect/>
          </a:stretch>
        </p:blipFill>
        <p:spPr>
          <a:xfrm>
            <a:off x="4957135" y="1636219"/>
            <a:ext cx="7102021" cy="213631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6D09DE1-FA86-F457-E98E-57279DCA1846}"/>
              </a:ext>
            </a:extLst>
          </p:cNvPr>
          <p:cNvPicPr>
            <a:picLocks noChangeAspect="1"/>
          </p:cNvPicPr>
          <p:nvPr/>
        </p:nvPicPr>
        <p:blipFill>
          <a:blip r:embed="rId5"/>
          <a:stretch>
            <a:fillRect/>
          </a:stretch>
        </p:blipFill>
        <p:spPr>
          <a:xfrm>
            <a:off x="5988999" y="3893459"/>
            <a:ext cx="4693750" cy="275075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8137FE26-4B18-042B-C6B0-A99EAC325361}"/>
              </a:ext>
            </a:extLst>
          </p:cNvPr>
          <p:cNvPicPr>
            <a:picLocks noChangeAspect="1"/>
          </p:cNvPicPr>
          <p:nvPr/>
        </p:nvPicPr>
        <p:blipFill>
          <a:blip r:embed="rId6"/>
          <a:stretch>
            <a:fillRect/>
          </a:stretch>
        </p:blipFill>
        <p:spPr>
          <a:xfrm>
            <a:off x="4078452" y="420665"/>
            <a:ext cx="380421" cy="375739"/>
          </a:xfrm>
          <a:prstGeom prst="rect">
            <a:avLst/>
          </a:prstGeom>
        </p:spPr>
      </p:pic>
    </p:spTree>
    <p:extLst>
      <p:ext uri="{BB962C8B-B14F-4D97-AF65-F5344CB8AC3E}">
        <p14:creationId xmlns:p14="http://schemas.microsoft.com/office/powerpoint/2010/main" val="13452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1F3D-D368-D43F-F21C-BC6B3D87DF5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D8911D8-B1F9-B63A-2A20-604ECBF1590D}"/>
              </a:ext>
            </a:extLst>
          </p:cNvPr>
          <p:cNvSpPr/>
          <p:nvPr/>
        </p:nvSpPr>
        <p:spPr>
          <a:xfrm>
            <a:off x="1" y="1515292"/>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sp>
        <p:nvSpPr>
          <p:cNvPr id="5" name="Title 2">
            <a:extLst>
              <a:ext uri="{FF2B5EF4-FFF2-40B4-BE49-F238E27FC236}">
                <a16:creationId xmlns:a16="http://schemas.microsoft.com/office/drawing/2014/main" id="{F89D41CA-C0B3-4C1B-6017-150C1038A41D}"/>
              </a:ext>
            </a:extLst>
          </p:cNvPr>
          <p:cNvSpPr txBox="1">
            <a:spLocks/>
          </p:cNvSpPr>
          <p:nvPr/>
        </p:nvSpPr>
        <p:spPr>
          <a:xfrm>
            <a:off x="359924" y="319436"/>
            <a:ext cx="743705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General Comparisons</a:t>
            </a:r>
          </a:p>
        </p:txBody>
      </p:sp>
      <p:pic>
        <p:nvPicPr>
          <p:cNvPr id="7" name="Picture 6">
            <a:extLst>
              <a:ext uri="{FF2B5EF4-FFF2-40B4-BE49-F238E27FC236}">
                <a16:creationId xmlns:a16="http://schemas.microsoft.com/office/drawing/2014/main" id="{A035C620-8F47-479C-9BA4-786563231AA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p:blipFill>
        <p:spPr>
          <a:xfrm rot="10800000" flipH="1">
            <a:off x="7450212" y="-14289"/>
            <a:ext cx="4741788" cy="1441316"/>
          </a:xfrm>
          <a:prstGeom prst="rect">
            <a:avLst/>
          </a:prstGeom>
        </p:spPr>
      </p:pic>
      <p:graphicFrame>
        <p:nvGraphicFramePr>
          <p:cNvPr id="9" name="Table 8">
            <a:extLst>
              <a:ext uri="{FF2B5EF4-FFF2-40B4-BE49-F238E27FC236}">
                <a16:creationId xmlns:a16="http://schemas.microsoft.com/office/drawing/2014/main" id="{09735136-24B3-B741-7B80-543C648B1B3D}"/>
              </a:ext>
            </a:extLst>
          </p:cNvPr>
          <p:cNvGraphicFramePr>
            <a:graphicFrameLocks noGrp="1"/>
          </p:cNvGraphicFramePr>
          <p:nvPr/>
        </p:nvGraphicFramePr>
        <p:xfrm>
          <a:off x="1907458" y="1676706"/>
          <a:ext cx="7799029" cy="4861858"/>
        </p:xfrm>
        <a:graphic>
          <a:graphicData uri="http://schemas.openxmlformats.org/drawingml/2006/table">
            <a:tbl>
              <a:tblPr/>
              <a:tblGrid>
                <a:gridCol w="5170722">
                  <a:extLst>
                    <a:ext uri="{9D8B030D-6E8A-4147-A177-3AD203B41FA5}">
                      <a16:colId xmlns:a16="http://schemas.microsoft.com/office/drawing/2014/main" val="4223858333"/>
                    </a:ext>
                  </a:extLst>
                </a:gridCol>
                <a:gridCol w="1322743">
                  <a:extLst>
                    <a:ext uri="{9D8B030D-6E8A-4147-A177-3AD203B41FA5}">
                      <a16:colId xmlns:a16="http://schemas.microsoft.com/office/drawing/2014/main" val="2419542226"/>
                    </a:ext>
                  </a:extLst>
                </a:gridCol>
                <a:gridCol w="1305564">
                  <a:extLst>
                    <a:ext uri="{9D8B030D-6E8A-4147-A177-3AD203B41FA5}">
                      <a16:colId xmlns:a16="http://schemas.microsoft.com/office/drawing/2014/main" val="2409649079"/>
                    </a:ext>
                  </a:extLst>
                </a:gridCol>
              </a:tblGrid>
              <a:tr h="349514">
                <a:tc>
                  <a:txBody>
                    <a:bodyPr/>
                    <a:lstStyle/>
                    <a:p>
                      <a:pPr algn="ctr" fontAlgn="ctr"/>
                      <a:r>
                        <a:rPr lang="en-US" sz="1400" b="1" i="0" u="none" strike="noStrike" dirty="0">
                          <a:solidFill>
                            <a:srgbClr val="FFFFFF"/>
                          </a:solidFill>
                          <a:effectLst/>
                          <a:latin typeface="Arial" panose="020B0604020202020204" pitchFamily="34" charset="0"/>
                        </a:rPr>
                        <a:t>Use-Case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FF"/>
                          </a:solidFill>
                          <a:effectLst/>
                          <a:latin typeface="Arial" panose="020B0604020202020204" pitchFamily="34" charset="0"/>
                        </a:rPr>
                        <a:t>Tenable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FF"/>
                          </a:solidFill>
                          <a:effectLst/>
                          <a:latin typeface="Arial" panose="020B0604020202020204" pitchFamily="34" charset="0"/>
                        </a:rPr>
                        <a:t>Qualys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143563311"/>
                  </a:ext>
                </a:extLst>
              </a:tr>
              <a:tr h="564043">
                <a:tc>
                  <a:txBody>
                    <a:bodyPr/>
                    <a:lstStyle/>
                    <a:p>
                      <a:pPr algn="l" fontAlgn="ctr"/>
                      <a:r>
                        <a:rPr lang="en-US" sz="1600" b="0" i="0" u="none" strike="noStrike" dirty="0">
                          <a:solidFill>
                            <a:srgbClr val="000000"/>
                          </a:solidFill>
                          <a:effectLst/>
                          <a:latin typeface="Arial" panose="020B0604020202020204" pitchFamily="34" charset="0"/>
                        </a:rPr>
                        <a:t>Creates system generated tags OOTB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40848913"/>
                  </a:ext>
                </a:extLst>
              </a:tr>
              <a:tr h="564043">
                <a:tc>
                  <a:txBody>
                    <a:bodyPr/>
                    <a:lstStyle/>
                    <a:p>
                      <a:pPr algn="l" fontAlgn="ctr"/>
                      <a:r>
                        <a:rPr lang="en-US" sz="1600" b="0" i="0" u="none" strike="noStrike">
                          <a:solidFill>
                            <a:srgbClr val="000000"/>
                          </a:solidFill>
                          <a:effectLst/>
                          <a:latin typeface="Arial" panose="020B0604020202020204" pitchFamily="34" charset="0"/>
                        </a:rPr>
                        <a:t>User-friendly GUI navigation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324215"/>
                  </a:ext>
                </a:extLst>
              </a:tr>
              <a:tr h="564043">
                <a:tc>
                  <a:txBody>
                    <a:bodyPr/>
                    <a:lstStyle/>
                    <a:p>
                      <a:pPr algn="l" fontAlgn="ctr"/>
                      <a:r>
                        <a:rPr lang="en-US" sz="1600" b="0" i="0" u="none" strike="noStrike" dirty="0">
                          <a:solidFill>
                            <a:srgbClr val="000000"/>
                          </a:solidFill>
                          <a:effectLst/>
                          <a:latin typeface="Arial" panose="020B0604020202020204" pitchFamily="34" charset="0"/>
                        </a:rPr>
                        <a:t>Viewing scan output for vulns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4345614"/>
                  </a:ext>
                </a:extLst>
              </a:tr>
              <a:tr h="564043">
                <a:tc>
                  <a:txBody>
                    <a:bodyPr/>
                    <a:lstStyle/>
                    <a:p>
                      <a:pPr algn="l" fontAlgn="ctr"/>
                      <a:r>
                        <a:rPr lang="en-US" sz="1600" b="0" i="0" u="none" strike="noStrike">
                          <a:solidFill>
                            <a:srgbClr val="000000"/>
                          </a:solidFill>
                          <a:effectLst/>
                          <a:latin typeface="Arial" panose="020B0604020202020204" pitchFamily="34" charset="0"/>
                        </a:rPr>
                        <a:t>Overhead for operational support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188812"/>
                  </a:ext>
                </a:extLst>
              </a:tr>
              <a:tr h="564043">
                <a:tc>
                  <a:txBody>
                    <a:bodyPr/>
                    <a:lstStyle/>
                    <a:p>
                      <a:pPr algn="l" fontAlgn="ctr"/>
                      <a:r>
                        <a:rPr lang="en-US" sz="1600" b="0" i="0" u="none" strike="noStrike" dirty="0">
                          <a:solidFill>
                            <a:srgbClr val="000000"/>
                          </a:solidFill>
                          <a:effectLst/>
                          <a:latin typeface="Arial" panose="020B0604020202020204" pitchFamily="34" charset="0"/>
                        </a:rPr>
                        <a:t>Total # vulnerability detections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60496168"/>
                  </a:ext>
                </a:extLst>
              </a:tr>
              <a:tr h="564043">
                <a:tc>
                  <a:txBody>
                    <a:bodyPr/>
                    <a:lstStyle/>
                    <a:p>
                      <a:pPr algn="l" fontAlgn="ctr"/>
                      <a:r>
                        <a:rPr lang="en-US" sz="1600" b="0" i="0" u="none" strike="noStrike" dirty="0">
                          <a:solidFill>
                            <a:srgbClr val="000000"/>
                          </a:solidFill>
                          <a:effectLst/>
                          <a:latin typeface="Arial" panose="020B0604020202020204" pitchFamily="34" charset="0"/>
                        </a:rPr>
                        <a:t>Authentication credential management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dirty="0">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72043926"/>
                  </a:ext>
                </a:extLst>
              </a:tr>
              <a:tr h="564043">
                <a:tc>
                  <a:txBody>
                    <a:bodyPr/>
                    <a:lstStyle/>
                    <a:p>
                      <a:pPr algn="l" fontAlgn="ctr"/>
                      <a:r>
                        <a:rPr lang="en-US" sz="1600" b="0" i="0" u="none" strike="noStrike" dirty="0">
                          <a:solidFill>
                            <a:srgbClr val="000000"/>
                          </a:solidFill>
                          <a:effectLst/>
                          <a:latin typeface="Arial" panose="020B0604020202020204" pitchFamily="34" charset="0"/>
                        </a:rPr>
                        <a:t>Time to release new vulnerability detections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9929255"/>
                  </a:ext>
                </a:extLst>
              </a:tr>
              <a:tr h="564043">
                <a:tc>
                  <a:txBody>
                    <a:bodyPr/>
                    <a:lstStyle/>
                    <a:p>
                      <a:pPr algn="l" fontAlgn="ctr"/>
                      <a:r>
                        <a:rPr lang="en-US" sz="1600" b="0" i="0" u="none" strike="noStrike" dirty="0">
                          <a:solidFill>
                            <a:srgbClr val="000000"/>
                          </a:solidFill>
                          <a:effectLst/>
                          <a:latin typeface="Arial" panose="020B0604020202020204" pitchFamily="34" charset="0"/>
                        </a:rPr>
                        <a:t>SSO/API User Provisioning &amp; Permissions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69742253"/>
                  </a:ext>
                </a:extLst>
              </a:tr>
            </a:tbl>
          </a:graphicData>
        </a:graphic>
      </p:graphicFrame>
      <p:pic>
        <p:nvPicPr>
          <p:cNvPr id="10" name="Picture 2" descr="188,500+ Check Mark Stock Illustrations, Royalty-Free Vector ...">
            <a:extLst>
              <a:ext uri="{FF2B5EF4-FFF2-40B4-BE49-F238E27FC236}">
                <a16:creationId xmlns:a16="http://schemas.microsoft.com/office/drawing/2014/main" id="{A6D5E5C2-7CA5-DBD5-AEBB-68052AFCB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617" y="2103713"/>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188,500+ Check Mark Stock Illustrations, Royalty-Free Vector ...">
            <a:extLst>
              <a:ext uri="{FF2B5EF4-FFF2-40B4-BE49-F238E27FC236}">
                <a16:creationId xmlns:a16="http://schemas.microsoft.com/office/drawing/2014/main" id="{366DD97E-01D4-F9DA-9206-86E658E6E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613" y="2678392"/>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188,500+ Check Mark Stock Illustrations, Royalty-Free Vector ...">
            <a:extLst>
              <a:ext uri="{FF2B5EF4-FFF2-40B4-BE49-F238E27FC236}">
                <a16:creationId xmlns:a16="http://schemas.microsoft.com/office/drawing/2014/main" id="{5C2A9E99-2503-65E7-71F1-15C6A6FD40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613" y="3221131"/>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188,500+ Check Mark Stock Illustrations, Royalty-Free Vector ...">
            <a:extLst>
              <a:ext uri="{FF2B5EF4-FFF2-40B4-BE49-F238E27FC236}">
                <a16:creationId xmlns:a16="http://schemas.microsoft.com/office/drawing/2014/main" id="{67189ACF-A766-802A-5553-E12534A9A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5503" y="3796519"/>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188,500+ Check Mark Stock Illustrations, Royalty-Free Vector ...">
            <a:extLst>
              <a:ext uri="{FF2B5EF4-FFF2-40B4-BE49-F238E27FC236}">
                <a16:creationId xmlns:a16="http://schemas.microsoft.com/office/drawing/2014/main" id="{FD9E8EC0-D3FC-F524-691C-F918A616F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614" y="4381267"/>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188,500+ Check Mark Stock Illustrations, Royalty-Free Vector ...">
            <a:extLst>
              <a:ext uri="{FF2B5EF4-FFF2-40B4-BE49-F238E27FC236}">
                <a16:creationId xmlns:a16="http://schemas.microsoft.com/office/drawing/2014/main" id="{7F88DB24-3E2E-C863-A2C1-D28DA29018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613" y="4936921"/>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188,500+ Check Mark Stock Illustrations, Royalty-Free Vector ...">
            <a:extLst>
              <a:ext uri="{FF2B5EF4-FFF2-40B4-BE49-F238E27FC236}">
                <a16:creationId xmlns:a16="http://schemas.microsoft.com/office/drawing/2014/main" id="{9DAD5BA8-F893-11A9-593B-1933362AD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708" y="5496973"/>
            <a:ext cx="398903" cy="3989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188,500+ Check Mark Stock Illustrations, Royalty-Free Vector ...">
            <a:extLst>
              <a:ext uri="{FF2B5EF4-FFF2-40B4-BE49-F238E27FC236}">
                <a16:creationId xmlns:a16="http://schemas.microsoft.com/office/drawing/2014/main" id="{DD61605F-6E1A-B7F2-A8DC-487ADFF5A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707" y="6077711"/>
            <a:ext cx="398903" cy="39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6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658E9-3563-3F5C-308E-060A3E8AFD4C}"/>
            </a:ext>
          </a:extLst>
        </p:cNvPr>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98C336A6-D092-21E3-1C63-37ACDC433FD6}"/>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25</a:t>
            </a:fld>
            <a:endParaRPr lang="en-US" dirty="0"/>
          </a:p>
        </p:txBody>
      </p:sp>
      <p:sp>
        <p:nvSpPr>
          <p:cNvPr id="2" name="Title 1">
            <a:extLst>
              <a:ext uri="{FF2B5EF4-FFF2-40B4-BE49-F238E27FC236}">
                <a16:creationId xmlns:a16="http://schemas.microsoft.com/office/drawing/2014/main" id="{0E6CF8BF-4719-276B-589D-B7B038D99F19}"/>
              </a:ext>
            </a:extLst>
          </p:cNvPr>
          <p:cNvSpPr txBox="1">
            <a:spLocks/>
          </p:cNvSpPr>
          <p:nvPr/>
        </p:nvSpPr>
        <p:spPr>
          <a:xfrm>
            <a:off x="489484" y="2844082"/>
            <a:ext cx="8937013" cy="78326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1" i="0" kern="1200" spc="-100" baseline="0">
                <a:solidFill>
                  <a:schemeClr val="tx1"/>
                </a:solidFill>
                <a:latin typeface="+mj-lt"/>
                <a:ea typeface="+mj-ea"/>
                <a:cs typeface="Arial" panose="020B0604020202020204" pitchFamily="34" charset="0"/>
              </a:defRPr>
            </a:lvl1pPr>
          </a:lstStyle>
          <a:p>
            <a:r>
              <a:rPr lang="en-US" sz="7200" b="0" dirty="0">
                <a:latin typeface="Arial Nova Light" panose="020B0304020202020204" pitchFamily="34" charset="0"/>
              </a:rPr>
              <a:t>Appendix 2: InsightVM</a:t>
            </a:r>
            <a:endParaRPr lang="en-US" sz="5000" b="0" dirty="0">
              <a:latin typeface="Arial Nova Light" panose="020B0304020202020204" pitchFamily="34" charset="0"/>
            </a:endParaRPr>
          </a:p>
        </p:txBody>
      </p:sp>
    </p:spTree>
    <p:extLst>
      <p:ext uri="{BB962C8B-B14F-4D97-AF65-F5344CB8AC3E}">
        <p14:creationId xmlns:p14="http://schemas.microsoft.com/office/powerpoint/2010/main" val="304728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4EAD-7861-C389-B77E-7CC196D03F2E}"/>
              </a:ext>
            </a:extLst>
          </p:cNvPr>
          <p:cNvSpPr>
            <a:spLocks noGrp="1"/>
          </p:cNvSpPr>
          <p:nvPr>
            <p:ph type="title"/>
          </p:nvPr>
        </p:nvSpPr>
        <p:spPr>
          <a:xfrm>
            <a:off x="192387" y="174974"/>
            <a:ext cx="11277600" cy="1371600"/>
          </a:xfrm>
        </p:spPr>
        <p:txBody>
          <a:bodyPr/>
          <a:lstStyle/>
          <a:p>
            <a:r>
              <a:rPr lang="en-US" dirty="0">
                <a:cs typeface="Arial"/>
              </a:rPr>
              <a:t>Data Flow Diagram</a:t>
            </a:r>
            <a:endParaRPr lang="en-US" dirty="0"/>
          </a:p>
        </p:txBody>
      </p:sp>
      <p:pic>
        <p:nvPicPr>
          <p:cNvPr id="7" name="Picture 6" descr="A diagram of a diagram&#10;&#10;AI-generated content may be incorrect.">
            <a:extLst>
              <a:ext uri="{FF2B5EF4-FFF2-40B4-BE49-F238E27FC236}">
                <a16:creationId xmlns:a16="http://schemas.microsoft.com/office/drawing/2014/main" id="{5C058A90-C389-841B-107D-7D6E3327D5CB}"/>
              </a:ext>
            </a:extLst>
          </p:cNvPr>
          <p:cNvPicPr>
            <a:picLocks noChangeAspect="1"/>
          </p:cNvPicPr>
          <p:nvPr/>
        </p:nvPicPr>
        <p:blipFill>
          <a:blip r:embed="rId2"/>
          <a:stretch>
            <a:fillRect/>
          </a:stretch>
        </p:blipFill>
        <p:spPr>
          <a:xfrm>
            <a:off x="6184594" y="2160767"/>
            <a:ext cx="5961870" cy="3405188"/>
          </a:xfrm>
          <a:prstGeom prst="rect">
            <a:avLst/>
          </a:prstGeom>
        </p:spPr>
      </p:pic>
      <p:sp>
        <p:nvSpPr>
          <p:cNvPr id="5" name="Content Placeholder 2">
            <a:extLst>
              <a:ext uri="{FF2B5EF4-FFF2-40B4-BE49-F238E27FC236}">
                <a16:creationId xmlns:a16="http://schemas.microsoft.com/office/drawing/2014/main" id="{E2B6634C-B531-82E7-17F2-F21BA1D4B0E1}"/>
              </a:ext>
            </a:extLst>
          </p:cNvPr>
          <p:cNvSpPr>
            <a:spLocks noGrp="1"/>
          </p:cNvSpPr>
          <p:nvPr>
            <p:ph sz="half" idx="1"/>
          </p:nvPr>
        </p:nvSpPr>
        <p:spPr>
          <a:xfrm>
            <a:off x="192387" y="730833"/>
            <a:ext cx="6348113" cy="339492"/>
          </a:xfrm>
        </p:spPr>
        <p:txBody>
          <a:bodyPr/>
          <a:lstStyle/>
          <a:p>
            <a:pPr marL="0" indent="0">
              <a:buNone/>
            </a:pPr>
            <a:r>
              <a:rPr lang="en-US" sz="2000" b="1" dirty="0"/>
              <a:t>Expectation set with meticulously crafted guidance </a:t>
            </a:r>
          </a:p>
        </p:txBody>
      </p:sp>
      <p:sp>
        <p:nvSpPr>
          <p:cNvPr id="8" name="Content Placeholder 3">
            <a:extLst>
              <a:ext uri="{FF2B5EF4-FFF2-40B4-BE49-F238E27FC236}">
                <a16:creationId xmlns:a16="http://schemas.microsoft.com/office/drawing/2014/main" id="{5CF6B2D4-F842-8AB8-6B54-929AF25A7C41}"/>
              </a:ext>
            </a:extLst>
          </p:cNvPr>
          <p:cNvSpPr>
            <a:spLocks noGrp="1"/>
          </p:cNvSpPr>
          <p:nvPr>
            <p:ph sz="half" idx="2"/>
          </p:nvPr>
        </p:nvSpPr>
        <p:spPr>
          <a:xfrm>
            <a:off x="7840878" y="1821275"/>
            <a:ext cx="2649301" cy="339492"/>
          </a:xfrm>
        </p:spPr>
        <p:txBody>
          <a:bodyPr/>
          <a:lstStyle/>
          <a:p>
            <a:pPr marL="0" indent="0">
              <a:buNone/>
            </a:pPr>
            <a:r>
              <a:rPr lang="en-US" sz="2000" b="1" dirty="0"/>
              <a:t>Rapid7’s Submission</a:t>
            </a:r>
            <a:endParaRPr lang="en-US" sz="2000" dirty="0"/>
          </a:p>
        </p:txBody>
      </p:sp>
      <p:pic>
        <p:nvPicPr>
          <p:cNvPr id="10" name="Picture 9">
            <a:extLst>
              <a:ext uri="{FF2B5EF4-FFF2-40B4-BE49-F238E27FC236}">
                <a16:creationId xmlns:a16="http://schemas.microsoft.com/office/drawing/2014/main" id="{0193DAC6-3946-737C-596F-4E741690C061}"/>
              </a:ext>
            </a:extLst>
          </p:cNvPr>
          <p:cNvPicPr>
            <a:picLocks noChangeAspect="1"/>
          </p:cNvPicPr>
          <p:nvPr/>
        </p:nvPicPr>
        <p:blipFill>
          <a:blip r:embed="rId3"/>
          <a:stretch>
            <a:fillRect/>
          </a:stretch>
        </p:blipFill>
        <p:spPr>
          <a:xfrm>
            <a:off x="0" y="1068228"/>
            <a:ext cx="3349352" cy="4263548"/>
          </a:xfrm>
          <a:prstGeom prst="rect">
            <a:avLst/>
          </a:prstGeom>
        </p:spPr>
      </p:pic>
      <p:pic>
        <p:nvPicPr>
          <p:cNvPr id="12" name="Picture 11">
            <a:extLst>
              <a:ext uri="{FF2B5EF4-FFF2-40B4-BE49-F238E27FC236}">
                <a16:creationId xmlns:a16="http://schemas.microsoft.com/office/drawing/2014/main" id="{D247A4E1-8D93-0AF9-747C-808450B8794C}"/>
              </a:ext>
            </a:extLst>
          </p:cNvPr>
          <p:cNvPicPr>
            <a:picLocks noChangeAspect="1"/>
          </p:cNvPicPr>
          <p:nvPr/>
        </p:nvPicPr>
        <p:blipFill>
          <a:blip r:embed="rId4"/>
          <a:stretch>
            <a:fillRect/>
          </a:stretch>
        </p:blipFill>
        <p:spPr>
          <a:xfrm>
            <a:off x="3076450" y="1163109"/>
            <a:ext cx="3012629" cy="4259791"/>
          </a:xfrm>
          <a:prstGeom prst="rect">
            <a:avLst/>
          </a:prstGeom>
        </p:spPr>
      </p:pic>
      <p:pic>
        <p:nvPicPr>
          <p:cNvPr id="14" name="Picture 13">
            <a:extLst>
              <a:ext uri="{FF2B5EF4-FFF2-40B4-BE49-F238E27FC236}">
                <a16:creationId xmlns:a16="http://schemas.microsoft.com/office/drawing/2014/main" id="{5E1451AE-57DA-F615-0EEA-4A61ACB2C3AD}"/>
              </a:ext>
            </a:extLst>
          </p:cNvPr>
          <p:cNvPicPr>
            <a:picLocks noChangeAspect="1"/>
          </p:cNvPicPr>
          <p:nvPr/>
        </p:nvPicPr>
        <p:blipFill>
          <a:blip r:embed="rId5"/>
          <a:stretch>
            <a:fillRect/>
          </a:stretch>
        </p:blipFill>
        <p:spPr>
          <a:xfrm>
            <a:off x="114306" y="4273911"/>
            <a:ext cx="5974773" cy="2584089"/>
          </a:xfrm>
          <a:prstGeom prst="rect">
            <a:avLst/>
          </a:prstGeom>
        </p:spPr>
      </p:pic>
    </p:spTree>
    <p:extLst>
      <p:ext uri="{BB962C8B-B14F-4D97-AF65-F5344CB8AC3E}">
        <p14:creationId xmlns:p14="http://schemas.microsoft.com/office/powerpoint/2010/main" val="221748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81F53-7B96-4AA1-A66B-5334F6CD83FB}"/>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CB195E89-0C7D-1037-38F2-864B07843B94}"/>
              </a:ext>
            </a:extLst>
          </p:cNvPr>
          <p:cNvSpPr>
            <a:spLocks noGrp="1"/>
          </p:cNvSpPr>
          <p:nvPr>
            <p:ph type="title"/>
          </p:nvPr>
        </p:nvSpPr>
        <p:spPr>
          <a:xfrm>
            <a:off x="3953796" y="3037370"/>
            <a:ext cx="4284407" cy="783260"/>
          </a:xfrm>
        </p:spPr>
        <p:txBody>
          <a:bodyPr/>
          <a:lstStyle/>
          <a:p>
            <a:r>
              <a:rPr lang="en-US" sz="7200" dirty="0">
                <a:latin typeface="Arial Nova Light" panose="020B0304020202020204" pitchFamily="34" charset="0"/>
              </a:rPr>
              <a:t>Tenable</a:t>
            </a:r>
            <a:endParaRPr lang="en-US" sz="5000" dirty="0">
              <a:latin typeface="Arial Nova Light" panose="020B0304020202020204" pitchFamily="34" charset="0"/>
            </a:endParaRPr>
          </a:p>
        </p:txBody>
      </p:sp>
      <p:sp>
        <p:nvSpPr>
          <p:cNvPr id="7" name="Slide Number Placeholder 3">
            <a:extLst>
              <a:ext uri="{FF2B5EF4-FFF2-40B4-BE49-F238E27FC236}">
                <a16:creationId xmlns:a16="http://schemas.microsoft.com/office/drawing/2014/main" id="{401FFD8B-98AB-C334-E107-B6D7705F2097}"/>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3</a:t>
            </a:fld>
            <a:endParaRPr lang="en-US" dirty="0"/>
          </a:p>
        </p:txBody>
      </p:sp>
    </p:spTree>
    <p:extLst>
      <p:ext uri="{BB962C8B-B14F-4D97-AF65-F5344CB8AC3E}">
        <p14:creationId xmlns:p14="http://schemas.microsoft.com/office/powerpoint/2010/main" val="8966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DC7F2-A04B-4E52-92AC-10648BDF5DE7}"/>
            </a:ext>
          </a:extLst>
        </p:cNvPr>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291E6A6-3CD9-57E8-E82E-29A6735F2EFB}"/>
              </a:ext>
            </a:extLst>
          </p:cNvPr>
          <p:cNvSpPr>
            <a:spLocks noGrp="1"/>
          </p:cNvSpPr>
          <p:nvPr>
            <p:ph sz="half" idx="1"/>
          </p:nvPr>
        </p:nvSpPr>
        <p:spPr>
          <a:xfrm>
            <a:off x="457200" y="1326139"/>
            <a:ext cx="9935497" cy="3341111"/>
          </a:xfrm>
        </p:spPr>
        <p:txBody>
          <a:bodyPr/>
          <a:lstStyle/>
          <a:p>
            <a:pPr marL="342900" indent="-342900">
              <a:buFont typeface="+mj-lt"/>
              <a:buAutoNum type="arabicPeriod"/>
            </a:pPr>
            <a:r>
              <a:rPr lang="en-US" sz="2000" dirty="0">
                <a:latin typeface="Arial Nova Light" panose="020B0304020202020204" pitchFamily="34" charset="0"/>
              </a:rPr>
              <a:t>All modifications to custom benchmarks must be done offline in a text editor, then uploaded to the console for testing &amp; validation *</a:t>
            </a:r>
          </a:p>
          <a:p>
            <a:pPr marL="342900" indent="-342900">
              <a:buFont typeface="+mj-lt"/>
              <a:buAutoNum type="arabicPeriod"/>
            </a:pPr>
            <a:r>
              <a:rPr lang="en-US" sz="2000" dirty="0">
                <a:latin typeface="Arial Nova Light" panose="020B0304020202020204" pitchFamily="34" charset="0"/>
              </a:rPr>
              <a:t>Does not support configuration validation within the tool *</a:t>
            </a:r>
          </a:p>
          <a:p>
            <a:pPr marL="342900" indent="-342900">
              <a:buFont typeface="+mj-lt"/>
              <a:buAutoNum type="arabicPeriod"/>
            </a:pPr>
            <a:r>
              <a:rPr lang="en-US" sz="2000" dirty="0">
                <a:solidFill>
                  <a:srgbClr val="FF0000"/>
                </a:solidFill>
                <a:latin typeface="Arial Nova Light" panose="020B0304020202020204" pitchFamily="34" charset="0"/>
              </a:rPr>
              <a:t>Does not have a severity rating system for configurations</a:t>
            </a:r>
          </a:p>
          <a:p>
            <a:pPr lvl="1"/>
            <a:r>
              <a:rPr lang="en-US" sz="2000" dirty="0">
                <a:latin typeface="Arial Nova Light" panose="020B0304020202020204" pitchFamily="34" charset="0"/>
              </a:rPr>
              <a:t>MetLife’s Config Compliance program relies on severity ratings, without this feature we would no longer be able to provide guidance on prioritization to our stakeholders</a:t>
            </a:r>
          </a:p>
          <a:p>
            <a:pPr marL="342900" indent="-342900">
              <a:buFont typeface="+mj-lt"/>
              <a:buAutoNum type="arabicPeriod"/>
            </a:pPr>
            <a:r>
              <a:rPr lang="en-US" sz="2000" dirty="0">
                <a:latin typeface="Arial Nova Light" panose="020B0304020202020204" pitchFamily="34" charset="0"/>
              </a:rPr>
              <a:t>Tenable requires manual rescans for updated scan results (Qualys is automated)</a:t>
            </a:r>
            <a:endParaRPr lang="en-US" dirty="0">
              <a:latin typeface="Arial Nova Light" panose="020B0304020202020204" pitchFamily="34" charset="0"/>
            </a:endParaRPr>
          </a:p>
        </p:txBody>
      </p:sp>
      <p:sp>
        <p:nvSpPr>
          <p:cNvPr id="6" name="Title 2">
            <a:extLst>
              <a:ext uri="{FF2B5EF4-FFF2-40B4-BE49-F238E27FC236}">
                <a16:creationId xmlns:a16="http://schemas.microsoft.com/office/drawing/2014/main" id="{3D747476-7111-308D-1E8F-9109D1F74D42}"/>
              </a:ext>
            </a:extLst>
          </p:cNvPr>
          <p:cNvSpPr txBox="1">
            <a:spLocks/>
          </p:cNvSpPr>
          <p:nvPr/>
        </p:nvSpPr>
        <p:spPr>
          <a:xfrm>
            <a:off x="359924" y="319436"/>
            <a:ext cx="7847374"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Tenable | Configuration Compliance</a:t>
            </a:r>
          </a:p>
        </p:txBody>
      </p:sp>
      <p:pic>
        <p:nvPicPr>
          <p:cNvPr id="2" name="Picture 1">
            <a:extLst>
              <a:ext uri="{FF2B5EF4-FFF2-40B4-BE49-F238E27FC236}">
                <a16:creationId xmlns:a16="http://schemas.microsoft.com/office/drawing/2014/main" id="{08BA375A-460A-2AF2-4BDB-0EDA02641B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rcRect/>
          <a:stretch/>
        </p:blipFill>
        <p:spPr>
          <a:xfrm rot="10800000" flipH="1">
            <a:off x="7450212" y="-14289"/>
            <a:ext cx="4741788" cy="1441316"/>
          </a:xfrm>
          <a:prstGeom prst="rect">
            <a:avLst/>
          </a:prstGeom>
        </p:spPr>
      </p:pic>
      <p:pic>
        <p:nvPicPr>
          <p:cNvPr id="3" name="Picture 2">
            <a:extLst>
              <a:ext uri="{FF2B5EF4-FFF2-40B4-BE49-F238E27FC236}">
                <a16:creationId xmlns:a16="http://schemas.microsoft.com/office/drawing/2014/main" id="{EB985F95-7996-2AD7-77C0-B6C102454106}"/>
              </a:ext>
            </a:extLst>
          </p:cNvPr>
          <p:cNvPicPr>
            <a:picLocks noChangeAspect="1"/>
          </p:cNvPicPr>
          <p:nvPr/>
        </p:nvPicPr>
        <p:blipFill>
          <a:blip r:embed="rId4"/>
          <a:stretch>
            <a:fillRect/>
          </a:stretch>
        </p:blipFill>
        <p:spPr>
          <a:xfrm>
            <a:off x="7631476" y="420665"/>
            <a:ext cx="380421" cy="375739"/>
          </a:xfrm>
          <a:prstGeom prst="rect">
            <a:avLst/>
          </a:prstGeom>
        </p:spPr>
      </p:pic>
      <p:sp>
        <p:nvSpPr>
          <p:cNvPr id="4" name="TextBox 3">
            <a:extLst>
              <a:ext uri="{FF2B5EF4-FFF2-40B4-BE49-F238E27FC236}">
                <a16:creationId xmlns:a16="http://schemas.microsoft.com/office/drawing/2014/main" id="{BC1AD403-E003-E3C1-0865-4F133432A18B}"/>
              </a:ext>
            </a:extLst>
          </p:cNvPr>
          <p:cNvSpPr txBox="1"/>
          <p:nvPr/>
        </p:nvSpPr>
        <p:spPr>
          <a:xfrm>
            <a:off x="3448881" y="6288232"/>
            <a:ext cx="4372806" cy="316921"/>
          </a:xfrm>
          <a:prstGeom prst="rect">
            <a:avLst/>
          </a:prstGeom>
          <a:noFill/>
        </p:spPr>
        <p:txBody>
          <a:bodyPr wrap="square" lIns="0" tIns="0" rIns="0" bIns="0" rtlCol="0">
            <a:noAutofit/>
          </a:bodyPr>
          <a:lstStyle/>
          <a:p>
            <a:pPr>
              <a:lnSpc>
                <a:spcPct val="100000"/>
              </a:lnSpc>
              <a:spcBef>
                <a:spcPts val="1200"/>
              </a:spcBef>
              <a:buSzPct val="100000"/>
            </a:pPr>
            <a:r>
              <a:rPr lang="en-US" sz="1600" i="1" dirty="0">
                <a:latin typeface="Arial Nova Light" panose="020B0304020202020204" pitchFamily="34" charset="0"/>
              </a:rPr>
              <a:t>On feature enhancement roadmap for Q4 2025*</a:t>
            </a:r>
          </a:p>
        </p:txBody>
      </p:sp>
    </p:spTree>
    <p:extLst>
      <p:ext uri="{BB962C8B-B14F-4D97-AF65-F5344CB8AC3E}">
        <p14:creationId xmlns:p14="http://schemas.microsoft.com/office/powerpoint/2010/main" val="2492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2E61B-244C-E7F5-4D9A-5453B28F6E9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976D276-9F7C-B1ED-09CA-F11A4BE52213}"/>
              </a:ext>
            </a:extLst>
          </p:cNvPr>
          <p:cNvSpPr/>
          <p:nvPr/>
        </p:nvSpPr>
        <p:spPr>
          <a:xfrm>
            <a:off x="0" y="1516046"/>
            <a:ext cx="12192000" cy="5342708"/>
          </a:xfrm>
          <a:prstGeom prst="rect">
            <a:avLst/>
          </a:prstGeom>
          <a:gradFill flip="none" rotWithShape="1">
            <a:gsLst>
              <a:gs pos="100000">
                <a:srgbClr val="FBFBFB"/>
              </a:gs>
              <a:gs pos="50000">
                <a:schemeClr val="bg1">
                  <a:lumMod val="95000"/>
                </a:schemeClr>
              </a:gs>
              <a:gs pos="0">
                <a:schemeClr val="bg1">
                  <a:lumMod val="8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Open Sans Bold"/>
            </a:endParaRPr>
          </a:p>
        </p:txBody>
      </p:sp>
      <p:sp>
        <p:nvSpPr>
          <p:cNvPr id="5" name="Title 2">
            <a:extLst>
              <a:ext uri="{FF2B5EF4-FFF2-40B4-BE49-F238E27FC236}">
                <a16:creationId xmlns:a16="http://schemas.microsoft.com/office/drawing/2014/main" id="{0129DB23-1837-E7F4-B42D-D9606F958DDF}"/>
              </a:ext>
            </a:extLst>
          </p:cNvPr>
          <p:cNvSpPr txBox="1">
            <a:spLocks/>
          </p:cNvSpPr>
          <p:nvPr/>
        </p:nvSpPr>
        <p:spPr>
          <a:xfrm>
            <a:off x="359924" y="319436"/>
            <a:ext cx="8375198"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Tenable | Network Device Vuln Detections – Routers &amp; Switches</a:t>
            </a:r>
          </a:p>
        </p:txBody>
      </p:sp>
      <p:pic>
        <p:nvPicPr>
          <p:cNvPr id="7" name="Picture 6">
            <a:extLst>
              <a:ext uri="{FF2B5EF4-FFF2-40B4-BE49-F238E27FC236}">
                <a16:creationId xmlns:a16="http://schemas.microsoft.com/office/drawing/2014/main" id="{63D7443C-D4B4-874F-218F-D5667BEC732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11" name="Content Placeholder 2">
            <a:extLst>
              <a:ext uri="{FF2B5EF4-FFF2-40B4-BE49-F238E27FC236}">
                <a16:creationId xmlns:a16="http://schemas.microsoft.com/office/drawing/2014/main" id="{008B756F-039A-A12D-7B68-773503590793}"/>
              </a:ext>
            </a:extLst>
          </p:cNvPr>
          <p:cNvSpPr>
            <a:spLocks noGrp="1"/>
          </p:cNvSpPr>
          <p:nvPr>
            <p:ph sz="half" idx="1"/>
          </p:nvPr>
        </p:nvSpPr>
        <p:spPr>
          <a:xfrm>
            <a:off x="437535" y="1755057"/>
            <a:ext cx="4947138" cy="4970207"/>
          </a:xfrm>
        </p:spPr>
        <p:txBody>
          <a:bodyPr/>
          <a:lstStyle/>
          <a:p>
            <a:r>
              <a:rPr lang="en-US" sz="1800" b="1" dirty="0">
                <a:latin typeface="Arial Nova Light" panose="020B0304020202020204" pitchFamily="34" charset="0"/>
              </a:rPr>
              <a:t>Tenable</a:t>
            </a:r>
            <a:r>
              <a:rPr lang="en-US" sz="1800" dirty="0">
                <a:latin typeface="Arial Nova Light" panose="020B0304020202020204" pitchFamily="34" charset="0"/>
              </a:rPr>
              <a:t> vulnerability </a:t>
            </a:r>
            <a:r>
              <a:rPr lang="en-US" sz="1800" b="1" dirty="0">
                <a:latin typeface="Arial Nova Light" panose="020B0304020202020204" pitchFamily="34" charset="0"/>
              </a:rPr>
              <a:t>detections</a:t>
            </a:r>
            <a:r>
              <a:rPr lang="en-US" sz="1800" dirty="0">
                <a:latin typeface="Arial Nova Light" panose="020B0304020202020204" pitchFamily="34" charset="0"/>
              </a:rPr>
              <a:t> are </a:t>
            </a:r>
            <a:r>
              <a:rPr lang="en-US" sz="1800" b="1" dirty="0">
                <a:latin typeface="Arial Nova Light" panose="020B0304020202020204" pitchFamily="34" charset="0"/>
              </a:rPr>
              <a:t>more</a:t>
            </a:r>
            <a:r>
              <a:rPr lang="en-US" sz="1800" dirty="0">
                <a:latin typeface="Arial Nova Light" panose="020B0304020202020204" pitchFamily="34" charset="0"/>
              </a:rPr>
              <a:t> </a:t>
            </a:r>
            <a:r>
              <a:rPr lang="en-US" sz="1800" b="1" dirty="0">
                <a:latin typeface="Arial Nova Light" panose="020B0304020202020204" pitchFamily="34" charset="0"/>
              </a:rPr>
              <a:t>accurate</a:t>
            </a:r>
            <a:r>
              <a:rPr lang="en-US" sz="1800" dirty="0">
                <a:latin typeface="Arial Nova Light" panose="020B0304020202020204" pitchFamily="34" charset="0"/>
              </a:rPr>
              <a:t> than Qualys due to being able to run configuration commands</a:t>
            </a:r>
          </a:p>
          <a:p>
            <a:r>
              <a:rPr lang="en-US" sz="1800" dirty="0">
                <a:latin typeface="Arial Nova Light" panose="020B0304020202020204" pitchFamily="34" charset="0"/>
              </a:rPr>
              <a:t>Tenable does not provide the command output</a:t>
            </a:r>
          </a:p>
          <a:p>
            <a:pPr marL="0" indent="0">
              <a:buNone/>
            </a:pPr>
            <a:r>
              <a:rPr lang="en-US" sz="1800" u="sng" dirty="0">
                <a:latin typeface="Arial Nova Light" panose="020B0304020202020204" pitchFamily="34" charset="0"/>
              </a:rPr>
              <a:t>Router</a:t>
            </a:r>
            <a:endParaRPr lang="en-US" sz="1800" dirty="0">
              <a:latin typeface="Arial Nova Light" panose="020B0304020202020204" pitchFamily="34" charset="0"/>
            </a:endParaRPr>
          </a:p>
          <a:p>
            <a:r>
              <a:rPr lang="en-US" sz="1800" dirty="0">
                <a:latin typeface="Arial Nova Light" panose="020B0304020202020204" pitchFamily="34" charset="0"/>
              </a:rPr>
              <a:t>Tenable:  11 vulns (All accurate)</a:t>
            </a:r>
          </a:p>
          <a:p>
            <a:r>
              <a:rPr lang="en-US" sz="1800" dirty="0">
                <a:latin typeface="Arial Nova Light" panose="020B0304020202020204" pitchFamily="34" charset="0"/>
              </a:rPr>
              <a:t>Qualys:  34 vulns (Unknown Accuracy)</a:t>
            </a:r>
            <a:endParaRPr lang="en-US" sz="1800" u="sng" dirty="0">
              <a:latin typeface="Arial Nova Light" panose="020B0304020202020204" pitchFamily="34" charset="0"/>
            </a:endParaRPr>
          </a:p>
          <a:p>
            <a:pPr marL="0" indent="0">
              <a:buNone/>
            </a:pPr>
            <a:r>
              <a:rPr lang="en-US" sz="1800" u="sng" dirty="0">
                <a:latin typeface="Arial Nova Light" panose="020B0304020202020204" pitchFamily="34" charset="0"/>
              </a:rPr>
              <a:t>Switch</a:t>
            </a:r>
            <a:endParaRPr lang="en-US" sz="1800" dirty="0">
              <a:latin typeface="Arial Nova Light" panose="020B0304020202020204" pitchFamily="34" charset="0"/>
            </a:endParaRPr>
          </a:p>
          <a:p>
            <a:r>
              <a:rPr lang="en-US" sz="1800" dirty="0">
                <a:latin typeface="Arial Nova Light" panose="020B0304020202020204" pitchFamily="34" charset="0"/>
              </a:rPr>
              <a:t>Tenable:  5 vulns (All accurate)</a:t>
            </a:r>
          </a:p>
          <a:p>
            <a:r>
              <a:rPr lang="en-US" sz="1800" dirty="0">
                <a:latin typeface="Arial Nova Light" panose="020B0304020202020204" pitchFamily="34" charset="0"/>
              </a:rPr>
              <a:t>Qualys:  16 vulns (Unknown Accuracy)</a:t>
            </a:r>
          </a:p>
        </p:txBody>
      </p:sp>
      <p:pic>
        <p:nvPicPr>
          <p:cNvPr id="2" name="Picture 2" descr="188,500+ Check Mark Stock Illustrations, Royalty-Free Vector ...">
            <a:extLst>
              <a:ext uri="{FF2B5EF4-FFF2-40B4-BE49-F238E27FC236}">
                <a16:creationId xmlns:a16="http://schemas.microsoft.com/office/drawing/2014/main" id="{B9776096-C8DD-C6F3-1C6B-17F6C1582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789" y="805752"/>
            <a:ext cx="621276" cy="621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D0D062-0A41-F2AE-78EB-F181F97F61CF}"/>
              </a:ext>
            </a:extLst>
          </p:cNvPr>
          <p:cNvSpPr txBox="1"/>
          <p:nvPr/>
        </p:nvSpPr>
        <p:spPr>
          <a:xfrm>
            <a:off x="5586917" y="1755057"/>
            <a:ext cx="3002606" cy="254175"/>
          </a:xfrm>
          <a:prstGeom prst="rect">
            <a:avLst/>
          </a:prstGeom>
          <a:noFill/>
        </p:spPr>
        <p:txBody>
          <a:bodyPr wrap="square" lIns="0" tIns="0" rIns="0" bIns="0" rtlCol="0">
            <a:noAutofit/>
          </a:bodyPr>
          <a:lstStyle/>
          <a:p>
            <a:pPr>
              <a:lnSpc>
                <a:spcPct val="100000"/>
              </a:lnSpc>
              <a:spcBef>
                <a:spcPts val="1200"/>
              </a:spcBef>
              <a:buSzPct val="100000"/>
            </a:pPr>
            <a:r>
              <a:rPr lang="en-US" sz="1400" b="1" i="1" dirty="0">
                <a:latin typeface="Arial Nova Light" panose="020B0304020202020204" pitchFamily="34" charset="0"/>
              </a:rPr>
              <a:t>Tenable (CVE-2018-0151)</a:t>
            </a:r>
          </a:p>
        </p:txBody>
      </p:sp>
      <p:pic>
        <p:nvPicPr>
          <p:cNvPr id="18" name="Picture 17">
            <a:extLst>
              <a:ext uri="{FF2B5EF4-FFF2-40B4-BE49-F238E27FC236}">
                <a16:creationId xmlns:a16="http://schemas.microsoft.com/office/drawing/2014/main" id="{6DCDFC02-5ACE-0554-E3EF-1E8DDC942F25}"/>
              </a:ext>
            </a:extLst>
          </p:cNvPr>
          <p:cNvPicPr>
            <a:picLocks noChangeAspect="1"/>
          </p:cNvPicPr>
          <p:nvPr/>
        </p:nvPicPr>
        <p:blipFill>
          <a:blip r:embed="rId6"/>
          <a:stretch>
            <a:fillRect/>
          </a:stretch>
        </p:blipFill>
        <p:spPr>
          <a:xfrm>
            <a:off x="5569289" y="2048144"/>
            <a:ext cx="6438095" cy="182857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CF3F6CE-63C6-7ADB-F41F-928B2F56FF4E}"/>
              </a:ext>
            </a:extLst>
          </p:cNvPr>
          <p:cNvPicPr>
            <a:picLocks noChangeAspect="1"/>
          </p:cNvPicPr>
          <p:nvPr/>
        </p:nvPicPr>
        <p:blipFill>
          <a:blip r:embed="rId7"/>
          <a:stretch>
            <a:fillRect/>
          </a:stretch>
        </p:blipFill>
        <p:spPr>
          <a:xfrm>
            <a:off x="5569289" y="4502201"/>
            <a:ext cx="3895238" cy="961905"/>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A421880-97D1-2DFF-053C-32AE528F53F2}"/>
              </a:ext>
            </a:extLst>
          </p:cNvPr>
          <p:cNvSpPr txBox="1"/>
          <p:nvPr/>
        </p:nvSpPr>
        <p:spPr>
          <a:xfrm>
            <a:off x="5569289" y="4200541"/>
            <a:ext cx="3020234" cy="225256"/>
          </a:xfrm>
          <a:prstGeom prst="rect">
            <a:avLst/>
          </a:prstGeom>
          <a:noFill/>
        </p:spPr>
        <p:txBody>
          <a:bodyPr wrap="square" lIns="0" tIns="0" rIns="0" bIns="0" rtlCol="0">
            <a:noAutofit/>
          </a:bodyPr>
          <a:lstStyle/>
          <a:p>
            <a:pPr>
              <a:lnSpc>
                <a:spcPct val="100000"/>
              </a:lnSpc>
              <a:spcBef>
                <a:spcPts val="1200"/>
              </a:spcBef>
              <a:buSzPct val="100000"/>
            </a:pPr>
            <a:r>
              <a:rPr lang="en-US" sz="1400" b="1" i="1" dirty="0">
                <a:latin typeface="Arial Nova Light" panose="020B0304020202020204" pitchFamily="34" charset="0"/>
              </a:rPr>
              <a:t>Qualys (CVE-2018-0151)</a:t>
            </a:r>
          </a:p>
        </p:txBody>
      </p:sp>
      <p:sp>
        <p:nvSpPr>
          <p:cNvPr id="24" name="TextBox 23">
            <a:extLst>
              <a:ext uri="{FF2B5EF4-FFF2-40B4-BE49-F238E27FC236}">
                <a16:creationId xmlns:a16="http://schemas.microsoft.com/office/drawing/2014/main" id="{E8842489-F0A8-D7AA-09E3-449431BA84F7}"/>
              </a:ext>
            </a:extLst>
          </p:cNvPr>
          <p:cNvSpPr txBox="1"/>
          <p:nvPr/>
        </p:nvSpPr>
        <p:spPr>
          <a:xfrm>
            <a:off x="1758547" y="6069238"/>
            <a:ext cx="8427673" cy="828428"/>
          </a:xfrm>
          <a:prstGeom prst="rect">
            <a:avLst/>
          </a:prstGeom>
          <a:noFill/>
        </p:spPr>
        <p:txBody>
          <a:bodyPr wrap="square" lIns="0" tIns="0" rIns="0" bIns="0" rtlCol="0">
            <a:noAutofit/>
          </a:bodyPr>
          <a:lstStyle/>
          <a:p>
            <a:pPr>
              <a:lnSpc>
                <a:spcPct val="100000"/>
              </a:lnSpc>
              <a:spcBef>
                <a:spcPts val="1200"/>
              </a:spcBef>
              <a:buSzPct val="100000"/>
            </a:pPr>
            <a:r>
              <a:rPr lang="en-US" sz="5400" b="1" dirty="0">
                <a:solidFill>
                  <a:srgbClr val="FF0000"/>
                </a:solidFill>
              </a:rPr>
              <a:t>11.6k</a:t>
            </a:r>
            <a:r>
              <a:rPr lang="en-US" sz="2400" dirty="0">
                <a:solidFill>
                  <a:srgbClr val="FF0000"/>
                </a:solidFill>
              </a:rPr>
              <a:t>  False positive overrides in Kenna (and growing)</a:t>
            </a:r>
            <a:endParaRPr lang="en-US" sz="5400" dirty="0">
              <a:solidFill>
                <a:srgbClr val="FF0000"/>
              </a:solidFill>
            </a:endParaRPr>
          </a:p>
        </p:txBody>
      </p:sp>
    </p:spTree>
    <p:extLst>
      <p:ext uri="{BB962C8B-B14F-4D97-AF65-F5344CB8AC3E}">
        <p14:creationId xmlns:p14="http://schemas.microsoft.com/office/powerpoint/2010/main" val="288250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B2CBE-F724-D847-F2AD-E774C491F0C8}"/>
            </a:ext>
          </a:extLst>
        </p:cNvPr>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DE002E-8AB0-C023-0CAE-651A2A8DE6BF}"/>
              </a:ext>
            </a:extLst>
          </p:cNvPr>
          <p:cNvSpPr>
            <a:spLocks noGrp="1"/>
          </p:cNvSpPr>
          <p:nvPr>
            <p:ph sz="half" idx="1"/>
          </p:nvPr>
        </p:nvSpPr>
        <p:spPr>
          <a:xfrm>
            <a:off x="457200" y="1326139"/>
            <a:ext cx="4911213" cy="4832555"/>
          </a:xfrm>
        </p:spPr>
        <p:txBody>
          <a:bodyPr/>
          <a:lstStyle/>
          <a:p>
            <a:pPr marL="0" indent="0">
              <a:buNone/>
            </a:pPr>
            <a:r>
              <a:rPr lang="en-US" sz="2000" b="1" dirty="0">
                <a:latin typeface="Arial Nova Light" panose="020B0304020202020204" pitchFamily="34" charset="0"/>
              </a:rPr>
              <a:t>Tenable</a:t>
            </a:r>
            <a:endParaRPr lang="en-US" sz="1800" b="1" dirty="0">
              <a:latin typeface="Arial Nova Light" panose="020B0304020202020204" pitchFamily="34" charset="0"/>
            </a:endParaRPr>
          </a:p>
          <a:p>
            <a:pPr marL="342900" indent="-342900">
              <a:buFont typeface="+mj-lt"/>
              <a:buAutoNum type="arabicPeriod"/>
            </a:pPr>
            <a:r>
              <a:rPr lang="en-US" sz="1800" dirty="0">
                <a:latin typeface="Arial Nova Light" panose="020B0304020202020204" pitchFamily="34" charset="0"/>
              </a:rPr>
              <a:t>Does not support automated scanning for VM or Config Compliance</a:t>
            </a:r>
          </a:p>
          <a:p>
            <a:pPr marL="342900" indent="-342900">
              <a:buFont typeface="+mj-lt"/>
              <a:buAutoNum type="arabicPeriod"/>
            </a:pPr>
            <a:r>
              <a:rPr lang="en-US" sz="1800" dirty="0">
                <a:latin typeface="Arial Nova Light" panose="020B0304020202020204" pitchFamily="34" charset="0"/>
              </a:rPr>
              <a:t>Does not support AIX, Solaris, or RHEL 6 (Approx. 3.3k hosts)</a:t>
            </a:r>
          </a:p>
          <a:p>
            <a:pPr marL="342900" indent="-342900">
              <a:buFont typeface="+mj-lt"/>
              <a:buAutoNum type="arabicPeriod"/>
            </a:pPr>
            <a:r>
              <a:rPr lang="en-US" sz="1800" dirty="0">
                <a:latin typeface="Arial Nova Light" panose="020B0304020202020204" pitchFamily="34" charset="0"/>
              </a:rPr>
              <a:t>Different installer for each version of RHEL  (i.e. RHEL 7,8,9 all have their own installer)</a:t>
            </a:r>
          </a:p>
          <a:p>
            <a:pPr marL="342900" indent="-342900">
              <a:buFont typeface="+mj-lt"/>
              <a:buAutoNum type="arabicPeriod"/>
            </a:pPr>
            <a:r>
              <a:rPr lang="en-US" sz="1800" dirty="0">
                <a:latin typeface="Arial Nova Light" panose="020B0304020202020204" pitchFamily="34" charset="0"/>
              </a:rPr>
              <a:t>For Linux there is a mandatory wait time of 5 minutes required for agent activation</a:t>
            </a:r>
          </a:p>
          <a:p>
            <a:pPr marL="342900" indent="-342900">
              <a:buFont typeface="+mj-lt"/>
              <a:buAutoNum type="arabicPeriod"/>
            </a:pPr>
            <a:r>
              <a:rPr lang="en-US" sz="1800" dirty="0">
                <a:latin typeface="Arial Nova Light" panose="020B0304020202020204" pitchFamily="34" charset="0"/>
              </a:rPr>
              <a:t>Does not support on-demand scanning</a:t>
            </a:r>
            <a:endParaRPr lang="en-US" dirty="0">
              <a:latin typeface="Arial Nova Light" panose="020B0304020202020204" pitchFamily="34" charset="0"/>
            </a:endParaRPr>
          </a:p>
        </p:txBody>
      </p:sp>
      <p:sp>
        <p:nvSpPr>
          <p:cNvPr id="6" name="Title 2">
            <a:extLst>
              <a:ext uri="{FF2B5EF4-FFF2-40B4-BE49-F238E27FC236}">
                <a16:creationId xmlns:a16="http://schemas.microsoft.com/office/drawing/2014/main" id="{B841BE7E-CA43-306C-3F00-D4174FABBAF1}"/>
              </a:ext>
            </a:extLst>
          </p:cNvPr>
          <p:cNvSpPr txBox="1">
            <a:spLocks/>
          </p:cNvSpPr>
          <p:nvPr/>
        </p:nvSpPr>
        <p:spPr>
          <a:xfrm>
            <a:off x="359924" y="319436"/>
            <a:ext cx="8717169"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Tenable | Agent Comparison – Operational</a:t>
            </a:r>
          </a:p>
        </p:txBody>
      </p:sp>
      <p:pic>
        <p:nvPicPr>
          <p:cNvPr id="2" name="Picture 1">
            <a:extLst>
              <a:ext uri="{FF2B5EF4-FFF2-40B4-BE49-F238E27FC236}">
                <a16:creationId xmlns:a16="http://schemas.microsoft.com/office/drawing/2014/main" id="{D6C598ED-FC51-3755-780D-22FA99A9F01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rcRect/>
          <a:stretch/>
        </p:blipFill>
        <p:spPr>
          <a:xfrm rot="10800000" flipH="1">
            <a:off x="7450212" y="-14289"/>
            <a:ext cx="4741788" cy="1441316"/>
          </a:xfrm>
          <a:prstGeom prst="rect">
            <a:avLst/>
          </a:prstGeom>
        </p:spPr>
      </p:pic>
      <p:sp>
        <p:nvSpPr>
          <p:cNvPr id="5" name="Content Placeholder 2">
            <a:extLst>
              <a:ext uri="{FF2B5EF4-FFF2-40B4-BE49-F238E27FC236}">
                <a16:creationId xmlns:a16="http://schemas.microsoft.com/office/drawing/2014/main" id="{6E114874-BF85-6E05-F649-1F6C332D23E3}"/>
              </a:ext>
            </a:extLst>
          </p:cNvPr>
          <p:cNvSpPr txBox="1">
            <a:spLocks/>
          </p:cNvSpPr>
          <p:nvPr/>
        </p:nvSpPr>
        <p:spPr>
          <a:xfrm>
            <a:off x="5928181" y="1326138"/>
            <a:ext cx="4911213" cy="4832555"/>
          </a:xfrm>
          <a:prstGeom prst="rect">
            <a:avLst/>
          </a:prstGeom>
        </p:spPr>
        <p:txBody>
          <a:bodyPr vert="horz" lIns="0" tIns="0" rIns="0" bIns="0" spcCol="301752" rtlCol="0">
            <a:noAutofit/>
          </a:bodyPr>
          <a:lstStyle>
            <a:lvl1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Nova Light" panose="020B0304020202020204" pitchFamily="34" charset="0"/>
              </a:rPr>
              <a:t>Qualys</a:t>
            </a:r>
            <a:endParaRPr lang="en-US" sz="1800" b="1" dirty="0">
              <a:latin typeface="Arial Nova Light" panose="020B0304020202020204" pitchFamily="34" charset="0"/>
            </a:endParaRPr>
          </a:p>
          <a:p>
            <a:pPr marL="342900" indent="-342900">
              <a:buFont typeface="+mj-lt"/>
              <a:buAutoNum type="arabicPeriod"/>
            </a:pPr>
            <a:r>
              <a:rPr lang="en-US" sz="1800" dirty="0">
                <a:latin typeface="Arial Nova Light" panose="020B0304020202020204" pitchFamily="34" charset="0"/>
              </a:rPr>
              <a:t>Offers automated scanning for VM &amp; Config Compliance</a:t>
            </a:r>
          </a:p>
          <a:p>
            <a:pPr marL="342900" indent="-342900">
              <a:buFont typeface="+mj-lt"/>
              <a:buAutoNum type="arabicPeriod"/>
            </a:pPr>
            <a:r>
              <a:rPr lang="en-US" sz="1800" dirty="0">
                <a:latin typeface="Arial Nova Light" panose="020B0304020202020204" pitchFamily="34" charset="0"/>
              </a:rPr>
              <a:t>Supports all OS that MetLife uses</a:t>
            </a:r>
          </a:p>
          <a:p>
            <a:pPr marL="342900" indent="-342900">
              <a:buFont typeface="+mj-lt"/>
              <a:buAutoNum type="arabicPeriod"/>
            </a:pPr>
            <a:r>
              <a:rPr lang="en-US" sz="1800" dirty="0">
                <a:latin typeface="Arial Nova Light" panose="020B0304020202020204" pitchFamily="34" charset="0"/>
              </a:rPr>
              <a:t>Consolidates install/mass deployments to a single method for each major OS (i.e. all RHEL uses one package, all Windows uses one package)</a:t>
            </a:r>
          </a:p>
          <a:p>
            <a:pPr marL="342900" indent="-342900">
              <a:buFont typeface="+mj-lt"/>
              <a:buAutoNum type="arabicPeriod"/>
            </a:pPr>
            <a:r>
              <a:rPr lang="en-US" sz="1800" dirty="0">
                <a:latin typeface="Arial Nova Light" panose="020B0304020202020204" pitchFamily="34" charset="0"/>
              </a:rPr>
              <a:t>Supports immediate activation for Linux agents</a:t>
            </a:r>
          </a:p>
          <a:p>
            <a:pPr marL="342900" indent="-342900">
              <a:buFont typeface="+mj-lt"/>
              <a:buAutoNum type="arabicPeriod"/>
            </a:pPr>
            <a:r>
              <a:rPr lang="en-US" sz="1800" dirty="0">
                <a:latin typeface="Arial Nova Light" panose="020B0304020202020204" pitchFamily="34" charset="0"/>
              </a:rPr>
              <a:t>Supports on-demand scanning for individual hosts or groups of hosts</a:t>
            </a:r>
          </a:p>
          <a:p>
            <a:endParaRPr lang="en-US" dirty="0">
              <a:latin typeface="Arial Nova Light" panose="020B0304020202020204" pitchFamily="34" charset="0"/>
            </a:endParaRPr>
          </a:p>
          <a:p>
            <a:endParaRPr lang="en-US" dirty="0">
              <a:latin typeface="Arial Nova Light" panose="020B0304020202020204" pitchFamily="34" charset="0"/>
            </a:endParaRPr>
          </a:p>
          <a:p>
            <a:endParaRPr lang="en-US" dirty="0">
              <a:latin typeface="Arial Nova Light" panose="020B0304020202020204" pitchFamily="34" charset="0"/>
            </a:endParaRPr>
          </a:p>
        </p:txBody>
      </p:sp>
      <p:pic>
        <p:nvPicPr>
          <p:cNvPr id="1026" name="Picture 2" descr="188,500+ Check Mark Stock Illustrations, Royalty-Free Vector ...">
            <a:extLst>
              <a:ext uri="{FF2B5EF4-FFF2-40B4-BE49-F238E27FC236}">
                <a16:creationId xmlns:a16="http://schemas.microsoft.com/office/drawing/2014/main" id="{6D9517D0-D59B-8102-0234-7F38F942D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011" y="1116389"/>
            <a:ext cx="621276" cy="621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D0001C-A0A6-096D-2E1C-61478BF80656}"/>
              </a:ext>
            </a:extLst>
          </p:cNvPr>
          <p:cNvPicPr>
            <a:picLocks noChangeAspect="1"/>
          </p:cNvPicPr>
          <p:nvPr/>
        </p:nvPicPr>
        <p:blipFill>
          <a:blip r:embed="rId5"/>
          <a:stretch>
            <a:fillRect/>
          </a:stretch>
        </p:blipFill>
        <p:spPr>
          <a:xfrm>
            <a:off x="1431264" y="1239157"/>
            <a:ext cx="380421" cy="375739"/>
          </a:xfrm>
          <a:prstGeom prst="rect">
            <a:avLst/>
          </a:prstGeom>
        </p:spPr>
      </p:pic>
    </p:spTree>
    <p:extLst>
      <p:ext uri="{BB962C8B-B14F-4D97-AF65-F5344CB8AC3E}">
        <p14:creationId xmlns:p14="http://schemas.microsoft.com/office/powerpoint/2010/main" val="355074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A906A-0918-8EE7-6F2C-E2CFECF59659}"/>
            </a:ext>
          </a:extLst>
        </p:cNvPr>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3BF15A2-2BCE-C11F-9794-B3DD73D760D9}"/>
              </a:ext>
            </a:extLst>
          </p:cNvPr>
          <p:cNvSpPr>
            <a:spLocks noGrp="1"/>
          </p:cNvSpPr>
          <p:nvPr>
            <p:ph sz="half" idx="1"/>
          </p:nvPr>
        </p:nvSpPr>
        <p:spPr>
          <a:xfrm>
            <a:off x="477910" y="1259880"/>
            <a:ext cx="9963947" cy="4511655"/>
          </a:xfrm>
        </p:spPr>
        <p:txBody>
          <a:bodyPr/>
          <a:lstStyle/>
          <a:p>
            <a:pPr marL="0" indent="0">
              <a:buNone/>
            </a:pPr>
            <a:r>
              <a:rPr lang="en-US" sz="2400" b="1" u="sng" dirty="0">
                <a:latin typeface="Arial Nova Light" panose="020B0304020202020204" pitchFamily="34" charset="0"/>
              </a:rPr>
              <a:t>Tenable</a:t>
            </a:r>
            <a:r>
              <a:rPr lang="en-US" sz="2000" b="1" u="sng" dirty="0">
                <a:latin typeface="Arial Nova Light" panose="020B0304020202020204" pitchFamily="34" charset="0"/>
              </a:rPr>
              <a:t> </a:t>
            </a:r>
            <a:r>
              <a:rPr lang="en-US" sz="2400" b="1" u="sng" dirty="0">
                <a:latin typeface="Arial Nova Light" panose="020B0304020202020204" pitchFamily="34" charset="0"/>
              </a:rPr>
              <a:t>One</a:t>
            </a:r>
            <a:endParaRPr lang="en-US" sz="2400" dirty="0">
              <a:latin typeface="Arial Nova Light" panose="020B0304020202020204" pitchFamily="34" charset="0"/>
            </a:endParaRPr>
          </a:p>
          <a:p>
            <a:pPr marL="0" indent="0">
              <a:buNone/>
            </a:pPr>
            <a:r>
              <a:rPr lang="en-US" sz="2000" dirty="0">
                <a:latin typeface="Arial Nova Light" panose="020B0304020202020204" pitchFamily="34" charset="0"/>
              </a:rPr>
              <a:t>Premier offering including asset criticality scoring, asset inventory, etc.  We would want to choose this if MetLife is considering doing a full end-to-end replacement</a:t>
            </a:r>
          </a:p>
          <a:p>
            <a:r>
              <a:rPr lang="en-US" sz="2000" dirty="0">
                <a:latin typeface="Arial Nova Light" panose="020B0304020202020204" pitchFamily="34" charset="0"/>
              </a:rPr>
              <a:t>8000 License 1yr –  $65,000 x 3 = $195,000</a:t>
            </a:r>
          </a:p>
          <a:p>
            <a:r>
              <a:rPr lang="en-US" sz="2000" dirty="0">
                <a:latin typeface="Arial Nova Light" panose="020B0304020202020204" pitchFamily="34" charset="0"/>
              </a:rPr>
              <a:t>5000 License 1yr –  $52,000 x 3 = $156,000</a:t>
            </a:r>
          </a:p>
          <a:p>
            <a:pPr marL="0" indent="0">
              <a:buNone/>
            </a:pPr>
            <a:r>
              <a:rPr lang="en-US" sz="2400" b="1" u="sng" dirty="0">
                <a:latin typeface="Arial Nova Light" panose="020B0304020202020204" pitchFamily="34" charset="0"/>
              </a:rPr>
              <a:t>Tenable TVM</a:t>
            </a:r>
          </a:p>
          <a:p>
            <a:pPr marL="0" indent="0">
              <a:buNone/>
            </a:pPr>
            <a:r>
              <a:rPr lang="en-US" sz="2000" dirty="0">
                <a:latin typeface="Arial Nova Light" panose="020B0304020202020204" pitchFamily="34" charset="0"/>
              </a:rPr>
              <a:t>Barebones solution with minimal features and support</a:t>
            </a:r>
          </a:p>
          <a:p>
            <a:r>
              <a:rPr lang="en-US" sz="2000" dirty="0">
                <a:latin typeface="Arial Nova Light" panose="020B0304020202020204" pitchFamily="34" charset="0"/>
              </a:rPr>
              <a:t>8000 License 1yr – $62,728 x 3 = $188,184</a:t>
            </a:r>
          </a:p>
          <a:p>
            <a:r>
              <a:rPr lang="en-US" sz="2000" dirty="0">
                <a:latin typeface="Arial Nova Light" panose="020B0304020202020204" pitchFamily="34" charset="0"/>
              </a:rPr>
              <a:t>5000 License 1yr – $49,768 x 3 = $149,304</a:t>
            </a:r>
          </a:p>
          <a:p>
            <a:pPr marL="0" indent="0">
              <a:buNone/>
            </a:pPr>
            <a:endParaRPr lang="en-US" sz="1800" dirty="0">
              <a:latin typeface="Arial Nova Light" panose="020B0304020202020204" pitchFamily="34" charset="0"/>
            </a:endParaRPr>
          </a:p>
          <a:p>
            <a:pPr marL="0" indent="0">
              <a:buNone/>
            </a:pPr>
            <a:endParaRPr lang="en-US" dirty="0">
              <a:latin typeface="Arial Nova Light" panose="020B0304020202020204" pitchFamily="34" charset="0"/>
            </a:endParaRPr>
          </a:p>
        </p:txBody>
      </p:sp>
      <p:sp>
        <p:nvSpPr>
          <p:cNvPr id="6" name="Title 2">
            <a:extLst>
              <a:ext uri="{FF2B5EF4-FFF2-40B4-BE49-F238E27FC236}">
                <a16:creationId xmlns:a16="http://schemas.microsoft.com/office/drawing/2014/main" id="{6FC50B73-E631-624F-EF37-3518CF3A44B0}"/>
              </a:ext>
            </a:extLst>
          </p:cNvPr>
          <p:cNvSpPr txBox="1">
            <a:spLocks/>
          </p:cNvSpPr>
          <p:nvPr/>
        </p:nvSpPr>
        <p:spPr>
          <a:xfrm>
            <a:off x="359924" y="319436"/>
            <a:ext cx="7004437" cy="578199"/>
          </a:xfrm>
          <a:prstGeom prst="rect">
            <a:avLst/>
          </a:prstGeom>
        </p:spPr>
        <p:txBody>
          <a:bodyPr vert="horz"/>
          <a:lstStyle>
            <a:lvl1pPr algn="l" defTabSz="914400" rtl="0" eaLnBrk="1" latinLnBrk="0" hangingPunct="1">
              <a:lnSpc>
                <a:spcPct val="90000"/>
              </a:lnSpc>
              <a:spcBef>
                <a:spcPct val="0"/>
              </a:spcBef>
              <a:buNone/>
              <a:defRPr sz="3200" b="1" kern="1200">
                <a:solidFill>
                  <a:srgbClr val="0061A0"/>
                </a:solidFill>
                <a:latin typeface="+mj-lt"/>
                <a:ea typeface="+mj-ea"/>
                <a:cs typeface="+mj-cs"/>
              </a:defRPr>
            </a:lvl1pPr>
          </a:lstStyle>
          <a:p>
            <a:r>
              <a:rPr lang="en-US" sz="3600" b="0" dirty="0">
                <a:latin typeface="Arial Nova Light" panose="020B0304020202020204" pitchFamily="34" charset="0"/>
              </a:rPr>
              <a:t>Tenable | Cost</a:t>
            </a:r>
          </a:p>
        </p:txBody>
      </p:sp>
      <p:pic>
        <p:nvPicPr>
          <p:cNvPr id="2" name="Picture 1">
            <a:extLst>
              <a:ext uri="{FF2B5EF4-FFF2-40B4-BE49-F238E27FC236}">
                <a16:creationId xmlns:a16="http://schemas.microsoft.com/office/drawing/2014/main" id="{D688A9C2-8ABE-5417-3DDD-F9CA1C30FA9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p:blipFill>
        <p:spPr>
          <a:xfrm rot="10800000" flipH="1">
            <a:off x="7450212" y="-14289"/>
            <a:ext cx="4741788" cy="1441316"/>
          </a:xfrm>
          <a:prstGeom prst="rect">
            <a:avLst/>
          </a:prstGeom>
        </p:spPr>
      </p:pic>
    </p:spTree>
    <p:extLst>
      <p:ext uri="{BB962C8B-B14F-4D97-AF65-F5344CB8AC3E}">
        <p14:creationId xmlns:p14="http://schemas.microsoft.com/office/powerpoint/2010/main" val="251735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69D09-61FE-DFCB-6FCB-26BE7C1F12AC}"/>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32BE0F85-D4E1-6DFE-F6AF-85A5733C24E7}"/>
              </a:ext>
            </a:extLst>
          </p:cNvPr>
          <p:cNvSpPr>
            <a:spLocks noGrp="1"/>
          </p:cNvSpPr>
          <p:nvPr>
            <p:ph type="title"/>
          </p:nvPr>
        </p:nvSpPr>
        <p:spPr>
          <a:xfrm>
            <a:off x="3953796" y="3037370"/>
            <a:ext cx="4284407" cy="783260"/>
          </a:xfrm>
        </p:spPr>
        <p:txBody>
          <a:bodyPr/>
          <a:lstStyle/>
          <a:p>
            <a:r>
              <a:rPr lang="en-US" sz="7200" dirty="0">
                <a:latin typeface="Arial Nova Light" panose="020B0304020202020204" pitchFamily="34" charset="0"/>
              </a:rPr>
              <a:t>InsightVM</a:t>
            </a:r>
            <a:endParaRPr lang="en-US" sz="5000" dirty="0">
              <a:latin typeface="Arial Nova Light" panose="020B0304020202020204" pitchFamily="34" charset="0"/>
            </a:endParaRPr>
          </a:p>
        </p:txBody>
      </p:sp>
      <p:sp>
        <p:nvSpPr>
          <p:cNvPr id="7" name="Slide Number Placeholder 3">
            <a:extLst>
              <a:ext uri="{FF2B5EF4-FFF2-40B4-BE49-F238E27FC236}">
                <a16:creationId xmlns:a16="http://schemas.microsoft.com/office/drawing/2014/main" id="{C36C8439-327C-3868-4483-F6071D7B4545}"/>
              </a:ext>
            </a:extLst>
          </p:cNvPr>
          <p:cNvSpPr txBox="1">
            <a:spLocks/>
          </p:cNvSpPr>
          <p:nvPr/>
        </p:nvSpPr>
        <p:spPr>
          <a:xfrm>
            <a:off x="11598269" y="6385151"/>
            <a:ext cx="374857" cy="187429"/>
          </a:xfrm>
          <a:prstGeom prst="rect">
            <a:avLst/>
          </a:prstGeom>
          <a:noFill/>
        </p:spPr>
        <p:txBody>
          <a:bodyPr vert="horz" lIns="0" tIns="0" rIns="0" bIns="0" spcCol="301752" rtlCol="0" anchor="ctr" anchorCtr="0">
            <a:noAutofit/>
          </a:bodyPr>
          <a:lstStyle>
            <a:lvl1pPr marL="0" indent="0" algn="ctr"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457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3716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6002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a:lstStyle>
          <a:p>
            <a:fld id="{B58DE5F1-E0F9-4CCA-92B7-7A6FC4DFEE14}" type="slidenum">
              <a:rPr lang="en-US" smtClean="0"/>
              <a:pPr/>
              <a:t>8</a:t>
            </a:fld>
            <a:endParaRPr lang="en-US" dirty="0"/>
          </a:p>
        </p:txBody>
      </p:sp>
    </p:spTree>
    <p:extLst>
      <p:ext uri="{BB962C8B-B14F-4D97-AF65-F5344CB8AC3E}">
        <p14:creationId xmlns:p14="http://schemas.microsoft.com/office/powerpoint/2010/main" val="22379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424F282-24AB-A968-A72F-95CB6B489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0"/>
            <a:ext cx="5038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3898D5E-5DB4-BFCF-F416-EEA55F28071F}"/>
              </a:ext>
            </a:extLst>
          </p:cNvPr>
          <p:cNvSpPr>
            <a:spLocks noGrp="1"/>
          </p:cNvSpPr>
          <p:nvPr>
            <p:ph type="title"/>
          </p:nvPr>
        </p:nvSpPr>
        <p:spPr>
          <a:xfrm>
            <a:off x="457200" y="365759"/>
            <a:ext cx="11277600" cy="1371600"/>
          </a:xfrm>
        </p:spPr>
        <p:txBody>
          <a:bodyPr vert="horz" lIns="0" tIns="0" rIns="0" bIns="0" rtlCol="0" anchor="t" anchorCtr="0">
            <a:normAutofit/>
          </a:bodyPr>
          <a:lstStyle/>
          <a:p>
            <a:r>
              <a:rPr lang="en-US" b="0" dirty="0">
                <a:latin typeface="Arial Nova Light" panose="020B0304020202020204" pitchFamily="34" charset="0"/>
              </a:rPr>
              <a:t>InsightVM | Configuration Compliance</a:t>
            </a:r>
          </a:p>
        </p:txBody>
      </p:sp>
      <p:sp>
        <p:nvSpPr>
          <p:cNvPr id="3" name="Content Placeholder 2">
            <a:extLst>
              <a:ext uri="{FF2B5EF4-FFF2-40B4-BE49-F238E27FC236}">
                <a16:creationId xmlns:a16="http://schemas.microsoft.com/office/drawing/2014/main" id="{900AE261-31D4-8C19-DFC5-3FFBC0DF4AFC}"/>
              </a:ext>
            </a:extLst>
          </p:cNvPr>
          <p:cNvSpPr>
            <a:spLocks noGrp="1"/>
          </p:cNvSpPr>
          <p:nvPr>
            <p:ph sz="half" idx="1"/>
          </p:nvPr>
        </p:nvSpPr>
        <p:spPr>
          <a:xfrm>
            <a:off x="457199" y="1191349"/>
            <a:ext cx="6831367" cy="3929293"/>
          </a:xfrm>
        </p:spPr>
        <p:txBody>
          <a:bodyPr vert="horz" lIns="0" tIns="0" rIns="0" bIns="0" spcCol="301752" rtlCol="0">
            <a:noAutofit/>
          </a:bodyPr>
          <a:lstStyle/>
          <a:p>
            <a:r>
              <a:rPr lang="en-US" sz="2000" dirty="0"/>
              <a:t>Customization for benchmarks in the GUI is comparable to Qualys</a:t>
            </a:r>
          </a:p>
          <a:p>
            <a:endParaRPr lang="en-US" sz="2000" dirty="0"/>
          </a:p>
          <a:p>
            <a:r>
              <a:rPr lang="en-US" sz="2000" dirty="0"/>
              <a:t>Remote Configuration Scans can be scheduled; but Agents deliver config data every 12 hours*</a:t>
            </a:r>
          </a:p>
          <a:p>
            <a:endParaRPr lang="en-US" sz="2000" dirty="0"/>
          </a:p>
          <a:p>
            <a:r>
              <a:rPr lang="en-US" sz="2000" dirty="0"/>
              <a:t>Supports configuration validation within the tool**</a:t>
            </a:r>
          </a:p>
          <a:p>
            <a:endParaRPr lang="en-US" sz="2000" dirty="0"/>
          </a:p>
          <a:p>
            <a:r>
              <a:rPr lang="en-US" sz="2000" dirty="0"/>
              <a:t>Does not have severity rating system for configurations </a:t>
            </a:r>
          </a:p>
          <a:p>
            <a:pPr lvl="1"/>
            <a:r>
              <a:rPr lang="en-US" dirty="0"/>
              <a:t>MetLife’s Config Compliance program relies heavily on severity ratings to prioritize critical configuration issues</a:t>
            </a:r>
          </a:p>
          <a:p>
            <a:endParaRPr lang="en-US" sz="2000" dirty="0"/>
          </a:p>
          <a:p>
            <a:endParaRPr lang="en-US" sz="2000" b="1" dirty="0"/>
          </a:p>
        </p:txBody>
      </p:sp>
      <p:sp>
        <p:nvSpPr>
          <p:cNvPr id="2" name="TextBox 1">
            <a:extLst>
              <a:ext uri="{FF2B5EF4-FFF2-40B4-BE49-F238E27FC236}">
                <a16:creationId xmlns:a16="http://schemas.microsoft.com/office/drawing/2014/main" id="{58217614-23B7-037B-105A-3574066788FF}"/>
              </a:ext>
            </a:extLst>
          </p:cNvPr>
          <p:cNvSpPr txBox="1"/>
          <p:nvPr/>
        </p:nvSpPr>
        <p:spPr>
          <a:xfrm>
            <a:off x="2518578" y="6150455"/>
            <a:ext cx="4529638" cy="442912"/>
          </a:xfrm>
          <a:prstGeom prst="rect">
            <a:avLst/>
          </a:prstGeom>
        </p:spPr>
        <p:txBody>
          <a:bodyPr vert="horz" lIns="0" tIns="0" rIns="0" bIns="0" spcCol="301752" rtlCol="0" anchor="b">
            <a:normAutofit/>
          </a:bodyPr>
          <a:lstStyle/>
          <a:p>
            <a:pPr>
              <a:spcAft>
                <a:spcPts val="600"/>
              </a:spcAft>
              <a:buSzPct val="100000"/>
            </a:pPr>
            <a:r>
              <a:rPr lang="en-US" sz="800" i="1" dirty="0"/>
              <a:t>*Agents do not support on-demand vulnerability or config compliance scans</a:t>
            </a:r>
          </a:p>
          <a:p>
            <a:pPr>
              <a:spcAft>
                <a:spcPts val="600"/>
              </a:spcAft>
              <a:buSzPct val="100000"/>
            </a:pPr>
            <a:r>
              <a:rPr lang="en-US" sz="800" i="1" dirty="0"/>
              <a:t>**Bulk viewing the validation details—i.e., “Proof”—is only available via API (absent in GUI exports)</a:t>
            </a:r>
          </a:p>
        </p:txBody>
      </p:sp>
      <p:pic>
        <p:nvPicPr>
          <p:cNvPr id="10" name="Picture 9">
            <a:extLst>
              <a:ext uri="{FF2B5EF4-FFF2-40B4-BE49-F238E27FC236}">
                <a16:creationId xmlns:a16="http://schemas.microsoft.com/office/drawing/2014/main" id="{99160F8F-6259-3083-D50E-7F5D8257027B}"/>
              </a:ext>
            </a:extLst>
          </p:cNvPr>
          <p:cNvPicPr>
            <a:picLocks noChangeAspect="1"/>
          </p:cNvPicPr>
          <p:nvPr/>
        </p:nvPicPr>
        <p:blipFill>
          <a:blip r:embed="rId4"/>
          <a:stretch>
            <a:fillRect/>
          </a:stretch>
        </p:blipFill>
        <p:spPr>
          <a:xfrm>
            <a:off x="7714595" y="558652"/>
            <a:ext cx="3822896" cy="5740695"/>
          </a:xfrm>
          <a:prstGeom prst="rect">
            <a:avLst/>
          </a:prstGeom>
        </p:spPr>
      </p:pic>
    </p:spTree>
    <p:extLst>
      <p:ext uri="{BB962C8B-B14F-4D97-AF65-F5344CB8AC3E}">
        <p14:creationId xmlns:p14="http://schemas.microsoft.com/office/powerpoint/2010/main" val="34275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Life Next Horizon">
  <a:themeElements>
    <a:clrScheme name="MetLife Next Horizon Colors">
      <a:dk1>
        <a:srgbClr val="000000"/>
      </a:dk1>
      <a:lt1>
        <a:srgbClr val="FFFFFF"/>
      </a:lt1>
      <a:dk2>
        <a:srgbClr val="DB0A5B"/>
      </a:dk2>
      <a:lt2>
        <a:srgbClr val="FFC600"/>
      </a:lt2>
      <a:accent1>
        <a:srgbClr val="0090DA"/>
      </a:accent1>
      <a:accent2>
        <a:srgbClr val="0061A0"/>
      </a:accent2>
      <a:accent3>
        <a:srgbClr val="A4CE4E"/>
      </a:accent3>
      <a:accent4>
        <a:srgbClr val="75787B"/>
      </a:accent4>
      <a:accent5>
        <a:srgbClr val="A7A8AA"/>
      </a:accent5>
      <a:accent6>
        <a:srgbClr val="D9D9D6"/>
      </a:accent6>
      <a:hlink>
        <a:srgbClr val="0061A0"/>
      </a:hlink>
      <a:folHlink>
        <a:srgbClr val="0061A0"/>
      </a:folHlink>
    </a:clrScheme>
    <a:fontScheme name="MetLife Next Horizon Fonts">
      <a:majorFont>
        <a:latin typeface="Arial"/>
        <a:ea typeface=""/>
        <a:cs typeface=""/>
      </a:majorFont>
      <a:minorFont>
        <a:latin typeface="Arial"/>
        <a:ea typeface=""/>
        <a:cs typeface=""/>
      </a:minorFont>
    </a:fontScheme>
    <a:fmtScheme name="MetLife Next Horizon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Arial"/>
          <a:buChar char="•"/>
          <a:defRPr sz="1600"/>
        </a:defPPr>
      </a:lstStyle>
    </a:txDef>
  </a:objectDefaults>
  <a:extraClrSchemeLst/>
  <a:custClrLst>
    <a:custClr name="MetLife Blue">
      <a:srgbClr val="0090DA"/>
    </a:custClr>
    <a:custClr name="MetLife Dark Blue">
      <a:srgbClr val="0061A0"/>
    </a:custClr>
    <a:custClr name="MetLife Green">
      <a:srgbClr val="A4CE4E"/>
    </a:custClr>
    <a:custClr name="MetLife Dark Gray">
      <a:srgbClr val="75787B"/>
    </a:custClr>
    <a:custClr name="MetLife Medium Gray">
      <a:srgbClr val="A7A8AA"/>
    </a:custClr>
    <a:custClr name="MetLife Gray">
      <a:srgbClr val="D9D9D6"/>
    </a:custClr>
    <a:custClr name="MetLife Light Gray">
      <a:srgbClr val="F2F2F2"/>
    </a:custClr>
    <a:custClr name="MetLife Berry">
      <a:srgbClr val="DB0A5B"/>
    </a:custClr>
    <a:custClr name="MetLife Teal">
      <a:srgbClr val="00ACA0"/>
    </a:custClr>
    <a:custClr name="MetLife Purple">
      <a:srgbClr val="5F259F"/>
    </a:custClr>
    <a:custClr name="MetLife Yellow">
      <a:srgbClr val="FFC600"/>
    </a:custClr>
    <a:custClr name="Black">
      <a:srgbClr val="000000"/>
    </a:custClr>
    <a:custClr name="White">
      <a:srgbClr val="FFFFFF"/>
    </a:custClr>
  </a:custClrLst>
  <a:extLst>
    <a:ext uri="{05A4C25C-085E-4340-85A3-A5531E510DB2}">
      <thm15:themeFamily xmlns:thm15="http://schemas.microsoft.com/office/thememl/2012/main" name="MetLife Next Horizon PowerPoint ARIAL 12Dec2019" id="{06D48AAE-D007-45AE-9F12-F75160150704}" vid="{CD3EE74F-E4E9-4ABC-B919-7F92530A2A51}"/>
    </a:ext>
  </a:extLst>
</a:theme>
</file>

<file path=ppt/theme/theme2.xml><?xml version="1.0" encoding="utf-8"?>
<a:theme xmlns:a="http://schemas.openxmlformats.org/drawingml/2006/main" name="2_MetLife Next Horizon">
  <a:themeElements>
    <a:clrScheme name="MetLife Next Horizon Colors">
      <a:dk1>
        <a:srgbClr val="000000"/>
      </a:dk1>
      <a:lt1>
        <a:srgbClr val="FFFFFF"/>
      </a:lt1>
      <a:dk2>
        <a:srgbClr val="DB0A5B"/>
      </a:dk2>
      <a:lt2>
        <a:srgbClr val="FFC600"/>
      </a:lt2>
      <a:accent1>
        <a:srgbClr val="0090DA"/>
      </a:accent1>
      <a:accent2>
        <a:srgbClr val="0061A0"/>
      </a:accent2>
      <a:accent3>
        <a:srgbClr val="A4CE4E"/>
      </a:accent3>
      <a:accent4>
        <a:srgbClr val="75787B"/>
      </a:accent4>
      <a:accent5>
        <a:srgbClr val="A7A8AA"/>
      </a:accent5>
      <a:accent6>
        <a:srgbClr val="D9D9D6"/>
      </a:accent6>
      <a:hlink>
        <a:srgbClr val="0061A0"/>
      </a:hlink>
      <a:folHlink>
        <a:srgbClr val="0061A0"/>
      </a:folHlink>
    </a:clrScheme>
    <a:fontScheme name="MetLife Next Horizon Fonts">
      <a:majorFont>
        <a:latin typeface="Arial"/>
        <a:ea typeface=""/>
        <a:cs typeface=""/>
      </a:majorFont>
      <a:minorFont>
        <a:latin typeface="Arial"/>
        <a:ea typeface=""/>
        <a:cs typeface=""/>
      </a:minorFont>
    </a:fontScheme>
    <a:fmtScheme name="MetLife Next Horizon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Arial"/>
          <a:buChar char="•"/>
          <a:defRPr sz="1600"/>
        </a:defPPr>
      </a:lstStyle>
    </a:txDef>
  </a:objectDefaults>
  <a:extraClrSchemeLst/>
  <a:custClrLst>
    <a:custClr name="MetLife Blue">
      <a:srgbClr val="0090DA"/>
    </a:custClr>
    <a:custClr name="MetLife Dark Blue">
      <a:srgbClr val="0061A0"/>
    </a:custClr>
    <a:custClr name="MetLife Green">
      <a:srgbClr val="A4CE4E"/>
    </a:custClr>
    <a:custClr name="MetLife Dark Gray">
      <a:srgbClr val="75787B"/>
    </a:custClr>
    <a:custClr name="MetLife Medium Gray">
      <a:srgbClr val="A7A8AA"/>
    </a:custClr>
    <a:custClr name="MetLife Gray">
      <a:srgbClr val="D9D9D6"/>
    </a:custClr>
    <a:custClr name="MetLife Light Gray">
      <a:srgbClr val="F2F2F2"/>
    </a:custClr>
    <a:custClr name="MetLife Berry">
      <a:srgbClr val="DB0A5B"/>
    </a:custClr>
    <a:custClr name="MetLife Teal">
      <a:srgbClr val="00ACA0"/>
    </a:custClr>
    <a:custClr name="MetLife Purple">
      <a:srgbClr val="5F259F"/>
    </a:custClr>
    <a:custClr name="MetLife Yellow">
      <a:srgbClr val="FFC600"/>
    </a:custClr>
    <a:custClr name="Black">
      <a:srgbClr val="000000"/>
    </a:custClr>
    <a:custClr name="White">
      <a:srgbClr val="FFFFFF"/>
    </a:custClr>
  </a:custClrLst>
  <a:extLst>
    <a:ext uri="{05A4C25C-085E-4340-85A3-A5531E510DB2}">
      <thm15:themeFamily xmlns:thm15="http://schemas.microsoft.com/office/thememl/2012/main" name="MetLife Next Horizon PowerPoint ARIAL 12Dec2019" id="{06D48AAE-D007-45AE-9F12-F75160150704}" vid="{CD3EE74F-E4E9-4ABC-B919-7F92530A2A51}"/>
    </a:ext>
  </a:extLst>
</a:theme>
</file>

<file path=ppt/theme/theme3.xml><?xml version="1.0" encoding="utf-8"?>
<a:theme xmlns:a="http://schemas.openxmlformats.org/drawingml/2006/main" name="MetLife Next Horizon">
  <a:themeElements>
    <a:clrScheme name="MetLife Next Horizon Colors">
      <a:dk1>
        <a:srgbClr val="000000"/>
      </a:dk1>
      <a:lt1>
        <a:srgbClr val="FFFFFF"/>
      </a:lt1>
      <a:dk2>
        <a:srgbClr val="DB0A5B"/>
      </a:dk2>
      <a:lt2>
        <a:srgbClr val="FFC600"/>
      </a:lt2>
      <a:accent1>
        <a:srgbClr val="0090DA"/>
      </a:accent1>
      <a:accent2>
        <a:srgbClr val="0061A0"/>
      </a:accent2>
      <a:accent3>
        <a:srgbClr val="A4CE4E"/>
      </a:accent3>
      <a:accent4>
        <a:srgbClr val="75787B"/>
      </a:accent4>
      <a:accent5>
        <a:srgbClr val="A7A8AA"/>
      </a:accent5>
      <a:accent6>
        <a:srgbClr val="D9D9D6"/>
      </a:accent6>
      <a:hlink>
        <a:srgbClr val="0061A0"/>
      </a:hlink>
      <a:folHlink>
        <a:srgbClr val="0061A0"/>
      </a:folHlink>
    </a:clrScheme>
    <a:fontScheme name="MetLife Next Horizon Fonts">
      <a:majorFont>
        <a:latin typeface="Arial"/>
        <a:ea typeface=""/>
        <a:cs typeface=""/>
      </a:majorFont>
      <a:minorFont>
        <a:latin typeface="Arial"/>
        <a:ea typeface=""/>
        <a:cs typeface=""/>
      </a:minorFont>
    </a:fontScheme>
    <a:fmtScheme name="MetLife Next Horizon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Arial"/>
          <a:buChar char="•"/>
          <a:defRPr sz="1600"/>
        </a:defPPr>
      </a:lstStyle>
    </a:txDef>
  </a:objectDefaults>
  <a:extraClrSchemeLst/>
  <a:custClrLst>
    <a:custClr name="MetLife Blue">
      <a:srgbClr val="0090DA"/>
    </a:custClr>
    <a:custClr name="MetLife Dark Blue">
      <a:srgbClr val="0061A0"/>
    </a:custClr>
    <a:custClr name="MetLife Green">
      <a:srgbClr val="A4CE4E"/>
    </a:custClr>
    <a:custClr name="MetLife Dark Gray">
      <a:srgbClr val="75787B"/>
    </a:custClr>
    <a:custClr name="MetLife Medium Gray">
      <a:srgbClr val="A7A8AA"/>
    </a:custClr>
    <a:custClr name="MetLife Gray">
      <a:srgbClr val="D9D9D6"/>
    </a:custClr>
    <a:custClr name="MetLife Light Gray">
      <a:srgbClr val="F2F2F2"/>
    </a:custClr>
    <a:custClr name="MetLife Berry">
      <a:srgbClr val="DB0A5B"/>
    </a:custClr>
    <a:custClr name="MetLife Teal">
      <a:srgbClr val="00ACA0"/>
    </a:custClr>
    <a:custClr name="MetLife Purple">
      <a:srgbClr val="5F259F"/>
    </a:custClr>
    <a:custClr name="MetLife Yellow">
      <a:srgbClr val="FFC600"/>
    </a:custClr>
    <a:custClr name="Black">
      <a:srgbClr val="000000"/>
    </a:custClr>
    <a:custClr name="White">
      <a:srgbClr val="FFFFFF"/>
    </a:custClr>
  </a:custClrLst>
</a:theme>
</file>

<file path=ppt/theme/theme4.xml><?xml version="1.0" encoding="utf-8"?>
<a:theme xmlns:a="http://schemas.openxmlformats.org/drawingml/2006/main" name="MetLife Next Horizon">
  <a:themeElements>
    <a:clrScheme name="MetLife Next Horizon Colors">
      <a:dk1>
        <a:srgbClr val="000000"/>
      </a:dk1>
      <a:lt1>
        <a:srgbClr val="FFFFFF"/>
      </a:lt1>
      <a:dk2>
        <a:srgbClr val="DB0A5B"/>
      </a:dk2>
      <a:lt2>
        <a:srgbClr val="FFC600"/>
      </a:lt2>
      <a:accent1>
        <a:srgbClr val="0090DA"/>
      </a:accent1>
      <a:accent2>
        <a:srgbClr val="0061A0"/>
      </a:accent2>
      <a:accent3>
        <a:srgbClr val="A4CE4E"/>
      </a:accent3>
      <a:accent4>
        <a:srgbClr val="75787B"/>
      </a:accent4>
      <a:accent5>
        <a:srgbClr val="A7A8AA"/>
      </a:accent5>
      <a:accent6>
        <a:srgbClr val="D9D9D6"/>
      </a:accent6>
      <a:hlink>
        <a:srgbClr val="0061A0"/>
      </a:hlink>
      <a:folHlink>
        <a:srgbClr val="0061A0"/>
      </a:folHlink>
    </a:clrScheme>
    <a:fontScheme name="MetLife Next Horizon Fonts">
      <a:majorFont>
        <a:latin typeface="Arial"/>
        <a:ea typeface=""/>
        <a:cs typeface=""/>
      </a:majorFont>
      <a:minorFont>
        <a:latin typeface="Arial"/>
        <a:ea typeface=""/>
        <a:cs typeface=""/>
      </a:minorFont>
    </a:fontScheme>
    <a:fmtScheme name="MetLife Next Horizon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Arial"/>
          <a:buChar char="•"/>
          <a:defRPr sz="1600"/>
        </a:defPPr>
      </a:lstStyle>
    </a:txDef>
  </a:objectDefaults>
  <a:extraClrSchemeLst/>
  <a:custClrLst>
    <a:custClr name="MetLife Blue">
      <a:srgbClr val="0090DA"/>
    </a:custClr>
    <a:custClr name="MetLife Dark Blue">
      <a:srgbClr val="0061A0"/>
    </a:custClr>
    <a:custClr name="MetLife Green">
      <a:srgbClr val="A4CE4E"/>
    </a:custClr>
    <a:custClr name="MetLife Dark Gray">
      <a:srgbClr val="75787B"/>
    </a:custClr>
    <a:custClr name="MetLife Medium Gray">
      <a:srgbClr val="A7A8AA"/>
    </a:custClr>
    <a:custClr name="MetLife Gray">
      <a:srgbClr val="D9D9D6"/>
    </a:custClr>
    <a:custClr name="MetLife Light Gray">
      <a:srgbClr val="F2F2F2"/>
    </a:custClr>
    <a:custClr name="MetLife Berry">
      <a:srgbClr val="DB0A5B"/>
    </a:custClr>
    <a:custClr name="MetLife Teal">
      <a:srgbClr val="00ACA0"/>
    </a:custClr>
    <a:custClr name="MetLife Purple">
      <a:srgbClr val="5F259F"/>
    </a:custClr>
    <a:custClr name="MetLife Yellow">
      <a:srgbClr val="FFC600"/>
    </a:custClr>
    <a:custClr name="Black">
      <a:srgbClr val="000000"/>
    </a:custClr>
    <a:custClr name="White">
      <a:srgbClr val="FFFFFF"/>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955F6CCF1C284282D5A7ACD88B7E27" ma:contentTypeVersion="20" ma:contentTypeDescription="Create a new document." ma:contentTypeScope="" ma:versionID="e4a77a7379206fe877017596e862384b">
  <xsd:schema xmlns:xsd="http://www.w3.org/2001/XMLSchema" xmlns:xs="http://www.w3.org/2001/XMLSchema" xmlns:p="http://schemas.microsoft.com/office/2006/metadata/properties" xmlns:ns1="http://schemas.microsoft.com/sharepoint/v3" xmlns:ns2="d18c1617-1ac8-4b22-9cef-b2ac240d88cb" xmlns:ns3="e5cd18c6-75a3-4f65-9d5e-bf8935d4270e" xmlns:ns4="41cf692d-c197-434f-9d13-a60fdce54e13" targetNamespace="http://schemas.microsoft.com/office/2006/metadata/properties" ma:root="true" ma:fieldsID="0bcff29163fc86290b9d86be32ef5e13" ns1:_="" ns2:_="" ns3:_="" ns4:_="">
    <xsd:import namespace="http://schemas.microsoft.com/sharepoint/v3"/>
    <xsd:import namespace="d18c1617-1ac8-4b22-9cef-b2ac240d88cb"/>
    <xsd:import namespace="e5cd18c6-75a3-4f65-9d5e-bf8935d4270e"/>
    <xsd:import namespace="41cf692d-c197-434f-9d13-a60fdce54e13"/>
    <xsd:element name="properties">
      <xsd:complexType>
        <xsd:sequence>
          <xsd:element name="documentManagement">
            <xsd:complexType>
              <xsd:all>
                <xsd:element ref="ns2:TaxKeywordTaxHTField" minOccurs="0"/>
                <xsd:element ref="ns2:TaxCatchAll" minOccurs="0"/>
                <xsd:element ref="ns2:TaxCatchAllLabel" minOccurs="0"/>
                <xsd:element ref="ns2:hae69c9a3b974f6ea09ed5059cd93782" minOccurs="0"/>
                <xsd:element ref="ns2:aa413b61045448e6bc230aa29a84eb0b" minOccurs="0"/>
                <xsd:element ref="ns2:o2a67a7f239d463099c84f831d9f71a7" minOccurs="0"/>
                <xsd:element ref="ns2:pc3a60732cff4bd6a1032848edf6a57b"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1:_ip_UnifiedCompliancePolicyProperties" minOccurs="0"/>
                <xsd:element ref="ns1:_ip_UnifiedCompliancePolicyUIAction"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MediaServiceLocation" minOccurs="0"/>
                <xsd:element ref="ns3:lcf76f155ced4ddcb4097134ff3c332f" minOccurs="0"/>
                <xsd:element ref="ns3:Comment"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8c1617-1ac8-4b22-9cef-b2ac240d88cb"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f5af0f96-557c-40e5-b74f-4de88d247c44"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1de3f926-0161-47a6-bc8f-66b841707944}" ma:internalName="TaxCatchAll" ma:showField="CatchAllData" ma:web="41cf692d-c197-434f-9d13-a60fdce54e13">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1de3f926-0161-47a6-bc8f-66b841707944}" ma:internalName="TaxCatchAllLabel" ma:readOnly="true" ma:showField="CatchAllDataLabel" ma:web="41cf692d-c197-434f-9d13-a60fdce54e13">
      <xsd:complexType>
        <xsd:complexContent>
          <xsd:extension base="dms:MultiChoiceLookup">
            <xsd:sequence>
              <xsd:element name="Value" type="dms:Lookup" maxOccurs="unbounded" minOccurs="0" nillable="true"/>
            </xsd:sequence>
          </xsd:extension>
        </xsd:complexContent>
      </xsd:complexType>
    </xsd:element>
    <xsd:element name="hae69c9a3b974f6ea09ed5059cd93782" ma:index="12" nillable="true" ma:taxonomy="true" ma:internalName="hae69c9a3b974f6ea09ed5059cd93782" ma:taxonomyFieldName="ML_Geography" ma:displayName="Geography" ma:fieldId="{1ae69c9a-3b97-4f6e-a09e-d5059cd93782}" ma:taxonomyMulti="true" ma:sspId="f5af0f96-557c-40e5-b74f-4de88d247c44" ma:termSetId="f4bc552d-80e9-412b-b8d4-dc34d9eb8627" ma:anchorId="00000000-0000-0000-0000-000000000000" ma:open="false" ma:isKeyword="false">
      <xsd:complexType>
        <xsd:sequence>
          <xsd:element ref="pc:Terms" minOccurs="0" maxOccurs="1"/>
        </xsd:sequence>
      </xsd:complexType>
    </xsd:element>
    <xsd:element name="aa413b61045448e6bc230aa29a84eb0b" ma:index="14" nillable="true" ma:taxonomy="true" ma:internalName="aa413b61045448e6bc230aa29a84eb0b" ma:taxonomyFieldName="ML_LineOfBusiness" ma:displayName="Line of Business" ma:fieldId="{aa413b61-0454-48e6-bc23-0aa29a84eb0b}" ma:taxonomyMulti="true" ma:sspId="f5af0f96-557c-40e5-b74f-4de88d247c44" ma:termSetId="46c83da5-9adb-4a6d-91e4-77f5077fc76b" ma:anchorId="00000000-0000-0000-0000-000000000000" ma:open="false" ma:isKeyword="false">
      <xsd:complexType>
        <xsd:sequence>
          <xsd:element ref="pc:Terms" minOccurs="0" maxOccurs="1"/>
        </xsd:sequence>
      </xsd:complexType>
    </xsd:element>
    <xsd:element name="o2a67a7f239d463099c84f831d9f71a7" ma:index="16" nillable="true" ma:taxonomy="true" ma:internalName="o2a67a7f239d463099c84f831d9f71a7" ma:taxonomyFieldName="ML_OfficeLocation" ma:displayName="Office Location" ma:fieldId="{82a67a7f-239d-4630-99c8-4f831d9f71a7}" ma:taxonomyMulti="true" ma:sspId="f5af0f96-557c-40e5-b74f-4de88d247c44" ma:termSetId="441ea418-53ba-4ba6-ade2-cf7ca33080f0" ma:anchorId="00000000-0000-0000-0000-000000000000" ma:open="false" ma:isKeyword="false">
      <xsd:complexType>
        <xsd:sequence>
          <xsd:element ref="pc:Terms" minOccurs="0" maxOccurs="1"/>
        </xsd:sequence>
      </xsd:complexType>
    </xsd:element>
    <xsd:element name="pc3a60732cff4bd6a1032848edf6a57b" ma:index="18" nillable="true" ma:taxonomy="true" ma:internalName="pc3a60732cff4bd6a1032848edf6a57b" ma:taxonomyFieldName="ML_Roles" ma:displayName="Roles" ma:fieldId="{9c3a6073-2cff-4bd6-a103-2848edf6a57b}" ma:taxonomyMulti="true" ma:sspId="f5af0f96-557c-40e5-b74f-4de88d247c44" ma:termSetId="79b653d6-6741-48c0-b5a8-f7c31de24a4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cd18c6-75a3-4f65-9d5e-bf8935d4270e" elementFormDefault="qualified">
    <xsd:import namespace="http://schemas.microsoft.com/office/2006/documentManagement/types"/>
    <xsd:import namespace="http://schemas.microsoft.com/office/infopath/2007/PartnerControls"/>
    <xsd:element name="MediaServiceMetadata" ma:index="20" nillable="true" ma:displayName="MediaServiceMetadata" ma:hidden="true" ma:internalName="MediaServiceMetadata" ma:readOnly="true">
      <xsd:simpleType>
        <xsd:restriction base="dms:Note"/>
      </xsd:simpleType>
    </xsd:element>
    <xsd:element name="MediaServiceFastMetadata" ma:index="21" nillable="true" ma:displayName="MediaServiceFastMetadata" ma:hidden="true" ma:internalName="MediaServiceFastMetadata" ma:readOnly="true">
      <xsd:simpleType>
        <xsd:restriction base="dms:Note"/>
      </xsd:simpleType>
    </xsd:element>
    <xsd:element name="MediaServiceAutoTags" ma:index="22" nillable="true" ma:displayName="Tags" ma:internalName="MediaServiceAutoTag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element name="MediaServiceAutoKeyPoints" ma:index="29" nillable="true" ma:displayName="MediaServiceAutoKeyPoints" ma:hidden="true" ma:internalName="MediaServiceAutoKeyPoints" ma:readOnly="true">
      <xsd:simpleType>
        <xsd:restriction base="dms:Note"/>
      </xsd:simpleType>
    </xsd:element>
    <xsd:element name="MediaServiceKeyPoints" ma:index="30" nillable="true" ma:displayName="KeyPoints" ma:internalName="MediaServiceKeyPoints"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LengthInSeconds" ma:index="33" nillable="true" ma:displayName="MediaLengthInSeconds" ma:hidden="true" ma:internalName="MediaLengthInSeconds" ma:readOnly="true">
      <xsd:simpleType>
        <xsd:restriction base="dms:Unknown"/>
      </xsd:simpleType>
    </xsd:element>
    <xsd:element name="MediaServiceLocation" ma:index="34" nillable="true" ma:displayName="Location" ma:internalName="MediaServiceLocation" ma:readOnly="true">
      <xsd:simpleType>
        <xsd:restriction base="dms:Text"/>
      </xsd:simpleType>
    </xsd:element>
    <xsd:element name="lcf76f155ced4ddcb4097134ff3c332f" ma:index="36" nillable="true" ma:taxonomy="true" ma:internalName="lcf76f155ced4ddcb4097134ff3c332f" ma:taxonomyFieldName="MediaServiceImageTags" ma:displayName="Image Tags" ma:readOnly="false" ma:fieldId="{5cf76f15-5ced-4ddc-b409-7134ff3c332f}" ma:taxonomyMulti="true" ma:sspId="f5af0f96-557c-40e5-b74f-4de88d247c44" ma:termSetId="09814cd3-568e-fe90-9814-8d621ff8fb84" ma:anchorId="fba54fb3-c3e1-fe81-a776-ca4b69148c4d" ma:open="true" ma:isKeyword="false">
      <xsd:complexType>
        <xsd:sequence>
          <xsd:element ref="pc:Terms" minOccurs="0" maxOccurs="1"/>
        </xsd:sequence>
      </xsd:complexType>
    </xsd:element>
    <xsd:element name="Comment" ma:index="37" nillable="true" ma:displayName="Comment" ma:format="Dropdown" ma:internalName="Comment">
      <xsd:simpleType>
        <xsd:restriction base="dms:Text">
          <xsd:maxLength value="255"/>
        </xsd:restriction>
      </xsd:simpleType>
    </xsd:element>
    <xsd:element name="MediaServiceObjectDetectorVersions" ma:index="38"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cf692d-c197-434f-9d13-a60fdce54e13"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f5af0f96-557c-40e5-b74f-4de88d247c44"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pc3a60732cff4bd6a1032848edf6a57b xmlns="d18c1617-1ac8-4b22-9cef-b2ac240d88cb">
      <Terms xmlns="http://schemas.microsoft.com/office/infopath/2007/PartnerControls"/>
    </pc3a60732cff4bd6a1032848edf6a57b>
    <TaxKeywordTaxHTField xmlns="d18c1617-1ac8-4b22-9cef-b2ac240d88cb">
      <Terms xmlns="http://schemas.microsoft.com/office/infopath/2007/PartnerControls"/>
    </TaxKeywordTaxHTField>
    <aa413b61045448e6bc230aa29a84eb0b xmlns="d18c1617-1ac8-4b22-9cef-b2ac240d88cb">
      <Terms xmlns="http://schemas.microsoft.com/office/infopath/2007/PartnerControls"/>
    </aa413b61045448e6bc230aa29a84eb0b>
    <hae69c9a3b974f6ea09ed5059cd93782 xmlns="d18c1617-1ac8-4b22-9cef-b2ac240d88cb">
      <Terms xmlns="http://schemas.microsoft.com/office/infopath/2007/PartnerControls"/>
    </hae69c9a3b974f6ea09ed5059cd93782>
    <o2a67a7f239d463099c84f831d9f71a7 xmlns="d18c1617-1ac8-4b22-9cef-b2ac240d88cb">
      <Terms xmlns="http://schemas.microsoft.com/office/infopath/2007/PartnerControls"/>
    </o2a67a7f239d463099c84f831d9f71a7>
    <TaxCatchAll xmlns="d18c1617-1ac8-4b22-9cef-b2ac240d88cb" xsi:nil="true"/>
    <lcf76f155ced4ddcb4097134ff3c332f xmlns="e5cd18c6-75a3-4f65-9d5e-bf8935d4270e">
      <Terms xmlns="http://schemas.microsoft.com/office/infopath/2007/PartnerControls"/>
    </lcf76f155ced4ddcb4097134ff3c332f>
    <_ip_UnifiedCompliancePolicyUIAction xmlns="http://schemas.microsoft.com/sharepoint/v3" xsi:nil="true"/>
    <Comment xmlns="e5cd18c6-75a3-4f65-9d5e-bf8935d4270e"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9FA7469-1AA0-4716-9CA2-4E53B5DA0CD5}">
  <ds:schemaRefs>
    <ds:schemaRef ds:uri="http://schemas.microsoft.com/sharepoint/v3/contenttype/forms"/>
  </ds:schemaRefs>
</ds:datastoreItem>
</file>

<file path=customXml/itemProps2.xml><?xml version="1.0" encoding="utf-8"?>
<ds:datastoreItem xmlns:ds="http://schemas.openxmlformats.org/officeDocument/2006/customXml" ds:itemID="{D31B4CFC-1882-4D82-AD05-6A4D332F59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18c1617-1ac8-4b22-9cef-b2ac240d88cb"/>
    <ds:schemaRef ds:uri="e5cd18c6-75a3-4f65-9d5e-bf8935d4270e"/>
    <ds:schemaRef ds:uri="41cf692d-c197-434f-9d13-a60fdce54e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4A451B-86F7-4648-8FAA-8BC301AFFCED}">
  <ds:schemaRefs>
    <ds:schemaRef ds:uri="Microsoft.SharePoint.Taxonomy.ContentTypeSync"/>
  </ds:schemaRefs>
</ds:datastoreItem>
</file>

<file path=customXml/itemProps4.xml><?xml version="1.0" encoding="utf-8"?>
<ds:datastoreItem xmlns:ds="http://schemas.openxmlformats.org/officeDocument/2006/customXml" ds:itemID="{30660F53-9F04-413A-8043-C63B8A089E24}">
  <ds:schemaRefs>
    <ds:schemaRef ds:uri="http://purl.org/dc/elements/1.1/"/>
    <ds:schemaRef ds:uri="http://purl.org/dc/dcmitype/"/>
    <ds:schemaRef ds:uri="http://schemas.openxmlformats.org/package/2006/metadata/core-properties"/>
    <ds:schemaRef ds:uri="http://schemas.microsoft.com/sharepoint/v3"/>
    <ds:schemaRef ds:uri="e5cd18c6-75a3-4f65-9d5e-bf8935d4270e"/>
    <ds:schemaRef ds:uri="d18c1617-1ac8-4b22-9cef-b2ac240d88cb"/>
    <ds:schemaRef ds:uri="http://schemas.microsoft.com/office/2006/documentManagement/types"/>
    <ds:schemaRef ds:uri="http://schemas.microsoft.com/office/infopath/2007/PartnerControls"/>
    <ds:schemaRef ds:uri="http://www.w3.org/XML/1998/namespace"/>
    <ds:schemaRef ds:uri="41cf692d-c197-434f-9d13-a60fdce54e1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ca56a4a5-e300-406a-98ff-7e36a0baac5b}" enabled="0" method="" siteId="{ca56a4a5-e300-406a-98ff-7e36a0baac5b}" removed="1"/>
</clbl:labelList>
</file>

<file path=docProps/app.xml><?xml version="1.0" encoding="utf-8"?>
<Properties xmlns="http://schemas.openxmlformats.org/officeDocument/2006/extended-properties" xmlns:vt="http://schemas.openxmlformats.org/officeDocument/2006/docPropsVTypes">
  <Template/>
  <TotalTime>20026</TotalTime>
  <Words>2235</Words>
  <Application>Microsoft Office PowerPoint</Application>
  <PresentationFormat>Widescreen</PresentationFormat>
  <Paragraphs>316</Paragraphs>
  <Slides>26</Slides>
  <Notes>19</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MetLife Next Horizon</vt:lpstr>
      <vt:lpstr>2_MetLife Next Horizon</vt:lpstr>
      <vt:lpstr>PowerPoint Presentation</vt:lpstr>
      <vt:lpstr>Executive Summary</vt:lpstr>
      <vt:lpstr>Tenable</vt:lpstr>
      <vt:lpstr>PowerPoint Presentation</vt:lpstr>
      <vt:lpstr>PowerPoint Presentation</vt:lpstr>
      <vt:lpstr>PowerPoint Presentation</vt:lpstr>
      <vt:lpstr>PowerPoint Presentation</vt:lpstr>
      <vt:lpstr>InsightVM</vt:lpstr>
      <vt:lpstr>InsightVM | Configuration Compliance</vt:lpstr>
      <vt:lpstr>InsightVM | Agent Comparison (vs. QCA)</vt:lpstr>
      <vt:lpstr>InsightVM | Requirements</vt:lpstr>
      <vt:lpstr>InsightVM | Features and Functionality</vt:lpstr>
      <vt:lpstr>InsightVM | Quality Concerns </vt:lpstr>
      <vt:lpstr>InsightVM | Cost</vt:lpstr>
      <vt:lpstr>Conclusion</vt:lpstr>
      <vt:lpstr>PowerPoint Presentation</vt:lpstr>
      <vt:lpstr>Final Verdict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Flow Diagram</vt:lpstr>
    </vt:vector>
  </TitlesOfParts>
  <Manager/>
  <Company>MetLife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Lau, Aggie</dc:creator>
  <cp:keywords/>
  <dc:description/>
  <cp:lastModifiedBy>Berg, Austin</cp:lastModifiedBy>
  <cp:revision>38</cp:revision>
  <cp:lastPrinted>2019-10-06T00:46:52Z</cp:lastPrinted>
  <dcterms:created xsi:type="dcterms:W3CDTF">2019-12-16T23:27:33Z</dcterms:created>
  <dcterms:modified xsi:type="dcterms:W3CDTF">2025-11-13T00:08:02Z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0x010100E8955F6CCF1C284282D5A7ACD88B7E27</vt:lpwstr>
  </property>
  <property fmtid="{D5CDD505-2E9C-101B-9397-08002B2CF9AE}" pid="3" name="ML_LineOfBusiness">
    <vt:lpwstr/>
  </property>
  <property fmtid="{D5CDD505-2E9C-101B-9397-08002B2CF9AE}" pid="4" name="TaxKeyword">
    <vt:lpwstr/>
  </property>
  <property fmtid="{D5CDD505-2E9C-101B-9397-08002B2CF9AE}" pid="5" name="ML_Roles">
    <vt:lpwstr/>
  </property>
  <property fmtid="{D5CDD505-2E9C-101B-9397-08002B2CF9AE}" pid="6" name="ML_OfficeLocation">
    <vt:lpwstr/>
  </property>
  <property fmtid="{D5CDD505-2E9C-101B-9397-08002B2CF9AE}" pid="7" name="ML_Geography">
    <vt:lpwstr/>
  </property>
  <property fmtid="{D5CDD505-2E9C-101B-9397-08002B2CF9AE}" pid="8" name="MediaServiceImageTags">
    <vt:lpwstr/>
  </property>
</Properties>
</file>